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Amatic SC"/>
      <p:regular r:id="rId10"/>
      <p:bold r:id="rId11"/>
    </p:embeddedFont>
    <p:embeddedFont>
      <p:font typeface="Source Code Pro"/>
      <p:regular r:id="rId12"/>
      <p:bold r:id="rId13"/>
      <p:italic r:id="rId14"/>
      <p:boldItalic r:id="rId15"/>
    </p:embeddedFont>
    <p:embeddedFont>
      <p:font typeface="Sorts Mill Goudy"/>
      <p:regular r:id="rId16"/>
      <p: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AmaticSC-bold.fntdata"/><Relationship Id="rId10" Type="http://schemas.openxmlformats.org/officeDocument/2006/relationships/font" Target="fonts/AmaticSC-regular.fntdata"/><Relationship Id="rId13" Type="http://schemas.openxmlformats.org/officeDocument/2006/relationships/font" Target="fonts/SourceCodePro-bold.fntdata"/><Relationship Id="rId12" Type="http://schemas.openxmlformats.org/officeDocument/2006/relationships/font" Target="fonts/SourceCodePr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boldItalic.fntdata"/><Relationship Id="rId14" Type="http://schemas.openxmlformats.org/officeDocument/2006/relationships/font" Target="fonts/SourceCodePro-italic.fntdata"/><Relationship Id="rId17" Type="http://schemas.openxmlformats.org/officeDocument/2006/relationships/font" Target="fonts/SortsMillGoudy-italic.fntdata"/><Relationship Id="rId16" Type="http://schemas.openxmlformats.org/officeDocument/2006/relationships/font" Target="fonts/SortsMillGoudy-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420a93aa73045c5a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420a93aa73045c5a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14c520e013206b4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4c520e013206b4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a5d9e9b322fdf1f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a5d9e9b322fdf1f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Music and Breakups </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Sorts Mill Goudy"/>
                <a:ea typeface="Sorts Mill Goudy"/>
                <a:cs typeface="Sorts Mill Goudy"/>
                <a:sym typeface="Sorts Mill Goudy"/>
              </a:rPr>
              <a:t>Francesca Salvati</a:t>
            </a:r>
            <a:endParaRPr>
              <a:latin typeface="Sorts Mill Goudy"/>
              <a:ea typeface="Sorts Mill Goudy"/>
              <a:cs typeface="Sorts Mill Goudy"/>
              <a:sym typeface="Sorts Mill Goud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Music and breakups: the relation</a:t>
            </a:r>
            <a:endParaRPr/>
          </a:p>
        </p:txBody>
      </p:sp>
      <p:sp>
        <p:nvSpPr>
          <p:cNvPr id="63" name="Google Shape;63;p14"/>
          <p:cNvSpPr txBox="1"/>
          <p:nvPr>
            <p:ph idx="1" type="body"/>
          </p:nvPr>
        </p:nvSpPr>
        <p:spPr>
          <a:xfrm>
            <a:off x="311700" y="1093859"/>
            <a:ext cx="8520600" cy="3340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solidFill>
                  <a:srgbClr val="000000"/>
                </a:solidFill>
                <a:latin typeface="Sorts Mill Goudy"/>
                <a:ea typeface="Sorts Mill Goudy"/>
                <a:cs typeface="Sorts Mill Goudy"/>
                <a:sym typeface="Sorts Mill Goudy"/>
              </a:rPr>
              <a:t>Music is a </a:t>
            </a:r>
            <a:r>
              <a:rPr lang="en">
                <a:solidFill>
                  <a:srgbClr val="000000"/>
                </a:solidFill>
                <a:latin typeface="Sorts Mill Goudy"/>
                <a:ea typeface="Sorts Mill Goudy"/>
                <a:cs typeface="Sorts Mill Goudy"/>
                <a:sym typeface="Sorts Mill Goudy"/>
              </a:rPr>
              <a:t>special type of art form where people have learned to express themselves and their emotions through sounds and instrument. Breakup as a painstaking life event in which a relationship comes to an end for a number of reasons which can lead to a heavy set of emotions and feelings. Paired together, the two go hand in hand. Using the emotions that come from the heartbreak to put together a musical piece is a commonly used way of making music. In a sense, breakups can be the inspiration that creates some music. My topic is interesting to me because it amazing that such a sad event could trigger such beautiful songs to be created. Some of my favorite songs that I love to </a:t>
            </a:r>
            <a:r>
              <a:rPr lang="en">
                <a:solidFill>
                  <a:srgbClr val="000000"/>
                </a:solidFill>
                <a:latin typeface="Sorts Mill Goudy"/>
                <a:ea typeface="Sorts Mill Goudy"/>
                <a:cs typeface="Sorts Mill Goudy"/>
                <a:sym typeface="Sorts Mill Goudy"/>
              </a:rPr>
              <a:t>sing along</a:t>
            </a:r>
            <a:r>
              <a:rPr lang="en">
                <a:solidFill>
                  <a:srgbClr val="000000"/>
                </a:solidFill>
                <a:latin typeface="Sorts Mill Goudy"/>
                <a:ea typeface="Sorts Mill Goudy"/>
                <a:cs typeface="Sorts Mill Goudy"/>
                <a:sym typeface="Sorts Mill Goudy"/>
              </a:rPr>
              <a:t> to come from someone who got their heartbroken. It’s like recycling your emotions into something new and better. Not only that, but these songs help people feel better  because of the way they can relate to it.</a:t>
            </a:r>
            <a:endParaRPr>
              <a:solidFill>
                <a:srgbClr val="000000"/>
              </a:solidFill>
              <a:latin typeface="Sorts Mill Goudy"/>
              <a:ea typeface="Sorts Mill Goudy"/>
              <a:cs typeface="Sorts Mill Goudy"/>
              <a:sym typeface="Sorts Mill Goud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Song #1: Heartbreak Hotel by </a:t>
            </a:r>
            <a:r>
              <a:rPr lang="en"/>
              <a:t>Elvis Presley </a:t>
            </a:r>
            <a:endParaRPr/>
          </a:p>
        </p:txBody>
      </p:sp>
      <p:sp>
        <p:nvSpPr>
          <p:cNvPr id="69" name="Google Shape;69;p15"/>
          <p:cNvSpPr txBox="1"/>
          <p:nvPr>
            <p:ph idx="1" type="body"/>
          </p:nvPr>
        </p:nvSpPr>
        <p:spPr>
          <a:xfrm>
            <a:off x="371875" y="1093850"/>
            <a:ext cx="8690100" cy="3340200"/>
          </a:xfrm>
          <a:prstGeom prst="rect">
            <a:avLst/>
          </a:prstGeom>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lang="en" sz="1500">
                <a:solidFill>
                  <a:srgbClr val="000000"/>
                </a:solidFill>
                <a:latin typeface="Sorts Mill Goudy"/>
                <a:ea typeface="Sorts Mill Goudy"/>
                <a:cs typeface="Sorts Mill Goudy"/>
                <a:sym typeface="Sorts Mill Goudy"/>
              </a:rPr>
              <a:t>The social context of this piece is different than the social context of songs nowadays due to the difference in time periods. When Elvis Presley performed “Heartbreak Hotel” in the 1950s, dating was done in a very different way.  In the 1950s, people would  “go steady” and that was a very big deal to the </a:t>
            </a:r>
            <a:r>
              <a:rPr lang="en" sz="1500">
                <a:solidFill>
                  <a:srgbClr val="000000"/>
                </a:solidFill>
                <a:latin typeface="Sorts Mill Goudy"/>
                <a:ea typeface="Sorts Mill Goudy"/>
                <a:cs typeface="Sorts Mill Goudy"/>
                <a:sym typeface="Sorts Mill Goudy"/>
              </a:rPr>
              <a:t>individuals</a:t>
            </a:r>
            <a:r>
              <a:rPr lang="en" sz="1500">
                <a:solidFill>
                  <a:srgbClr val="000000"/>
                </a:solidFill>
                <a:latin typeface="Sorts Mill Goudy"/>
                <a:ea typeface="Sorts Mill Goudy"/>
                <a:cs typeface="Sorts Mill Goudy"/>
                <a:sym typeface="Sorts Mill Goudy"/>
              </a:rPr>
              <a:t> involved(NoirDame.com). The terms “boyfriends/girlfriends were not a </a:t>
            </a:r>
            <a:r>
              <a:rPr lang="en" sz="1500">
                <a:solidFill>
                  <a:srgbClr val="000000"/>
                </a:solidFill>
                <a:latin typeface="Sorts Mill Goudy"/>
                <a:ea typeface="Sorts Mill Goudy"/>
                <a:cs typeface="Sorts Mill Goudy"/>
                <a:sym typeface="Sorts Mill Goudy"/>
              </a:rPr>
              <a:t>thing</a:t>
            </a:r>
            <a:r>
              <a:rPr lang="en" sz="1500">
                <a:solidFill>
                  <a:srgbClr val="000000"/>
                </a:solidFill>
                <a:latin typeface="Sorts Mill Goudy"/>
                <a:ea typeface="Sorts Mill Goudy"/>
                <a:cs typeface="Sorts Mill Goudy"/>
                <a:sym typeface="Sorts Mill Goudy"/>
              </a:rPr>
              <a:t> back then, but  going steady entailed the same things basically, like going out with each other. This piece relates to my topic because of how it shows the reaction Elvis has after he has experienced heartbreak. One musical characteristic in the song is the dynamics, you can hear the music gradually decreasing at multiple times, which is referred to as Decrescendo. This musical characteristic relates to my topic because it shows the impact the “breakup” has on Elvis. He starts the song with a lot of energy, very powerful, and then the second he mentions how he is “lonely” that’s when the Decrescendo takes place and he gets lower and lower.</a:t>
            </a:r>
            <a:endParaRPr sz="1500">
              <a:solidFill>
                <a:srgbClr val="000000"/>
              </a:solidFill>
              <a:latin typeface="Sorts Mill Goudy"/>
              <a:ea typeface="Sorts Mill Goudy"/>
              <a:cs typeface="Sorts Mill Goudy"/>
              <a:sym typeface="Sorts Mill Goudy"/>
            </a:endParaRPr>
          </a:p>
        </p:txBody>
      </p:sp>
      <p:sp>
        <p:nvSpPr>
          <p:cNvPr id="70" name="Google Shape;70;p15"/>
          <p:cNvSpPr txBox="1"/>
          <p:nvPr/>
        </p:nvSpPr>
        <p:spPr>
          <a:xfrm>
            <a:off x="5891068" y="798321"/>
            <a:ext cx="3012300" cy="51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https://youtu.be/e9BLw4W5KU8</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Song #2: Mittens by Frank Turner</a:t>
            </a:r>
            <a:endParaRPr/>
          </a:p>
        </p:txBody>
      </p:sp>
      <p:sp>
        <p:nvSpPr>
          <p:cNvPr id="76" name="Google Shape;76;p16"/>
          <p:cNvSpPr txBox="1"/>
          <p:nvPr>
            <p:ph idx="1" type="body"/>
          </p:nvPr>
        </p:nvSpPr>
        <p:spPr>
          <a:xfrm>
            <a:off x="366450" y="979350"/>
            <a:ext cx="8411100" cy="3466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1700">
                <a:solidFill>
                  <a:srgbClr val="000000"/>
                </a:solidFill>
                <a:latin typeface="Sorts Mill Goudy"/>
                <a:ea typeface="Sorts Mill Goudy"/>
                <a:cs typeface="Sorts Mill Goudy"/>
                <a:sym typeface="Sorts Mill Goudy"/>
              </a:rPr>
              <a:t>The social context of this piece comes from a </a:t>
            </a:r>
            <a:r>
              <a:rPr lang="en" sz="1700">
                <a:solidFill>
                  <a:srgbClr val="000000"/>
                </a:solidFill>
                <a:latin typeface="Sorts Mill Goudy"/>
                <a:ea typeface="Sorts Mill Goudy"/>
                <a:cs typeface="Sorts Mill Goudy"/>
                <a:sym typeface="Sorts Mill Goudy"/>
              </a:rPr>
              <a:t>relationship that the songwriter, Frank Turner, was in, that didn’t end up working out. It is a classic breakup story, that can heard through the song itself. In an interview with Westword, he discusses how the song itself, is very personal, and there’s not much else he can say. In the song he discusses having what sounds like a very one sided relationship, “I would write you love songs, you never fell in love.” This song relates to my topic because it shows the song writers expressing his emotion after his relationship comes to an end, talking about how the relationship made him feel after it had come to end. A musical characteristic that comes out in this song is the Timbre. The instrumental parts have a very bright sound, and Franks voice has a buzzy sound to it. Both convey a message of understanding and acceptance. This comes from the understanding of why the breakup happened, and the acceptance of it. It gives an uplifting attitude.</a:t>
            </a:r>
            <a:endParaRPr sz="1700">
              <a:solidFill>
                <a:srgbClr val="000000"/>
              </a:solidFill>
              <a:latin typeface="Sorts Mill Goudy"/>
              <a:ea typeface="Sorts Mill Goudy"/>
              <a:cs typeface="Sorts Mill Goudy"/>
              <a:sym typeface="Sorts Mill Goudy"/>
            </a:endParaRPr>
          </a:p>
        </p:txBody>
      </p:sp>
      <p:sp>
        <p:nvSpPr>
          <p:cNvPr id="77" name="Google Shape;77;p16"/>
          <p:cNvSpPr txBox="1"/>
          <p:nvPr/>
        </p:nvSpPr>
        <p:spPr>
          <a:xfrm>
            <a:off x="5781716" y="485450"/>
            <a:ext cx="2886600" cy="4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https://youtu.be/7Nn7uPD128I</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