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5143500" cx="9144000"/>
  <p:notesSz cx="6858000" cy="9144000"/>
  <p:embeddedFontLst>
    <p:embeddedFont>
      <p:font typeface="Source Code Pro"/>
      <p:regular r:id="rId9"/>
      <p:bold r:id="rId10"/>
      <p:italic r:id="rId11"/>
      <p:boldItalic r:id="rId12"/>
    </p:embeddedFont>
    <p:embeddedFont>
      <p:font typeface="Oswald"/>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SourceCodePro-italic.fntdata"/><Relationship Id="rId10" Type="http://schemas.openxmlformats.org/officeDocument/2006/relationships/font" Target="fonts/SourceCodePro-bold.fntdata"/><Relationship Id="rId13" Type="http://schemas.openxmlformats.org/officeDocument/2006/relationships/font" Target="fonts/Oswald-regular.fntdata"/><Relationship Id="rId12" Type="http://schemas.openxmlformats.org/officeDocument/2006/relationships/font" Target="fonts/SourceCodePr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SourceCodePro-regular.fntdata"/><Relationship Id="rId14"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776f173d7a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76f173d7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776f173d7a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76f173d7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6.jpg"/><Relationship Id="rId5" Type="http://schemas.openxmlformats.org/officeDocument/2006/relationships/image" Target="../media/image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5.gif"/><Relationship Id="rId5"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gif"/><Relationship Id="rId4" Type="http://schemas.openxmlformats.org/officeDocument/2006/relationships/image" Target="../media/image7.jpg"/><Relationship Id="rId5" Type="http://schemas.openxmlformats.org/officeDocument/2006/relationships/image" Target="../media/image10.jpg"/><Relationship Id="rId6"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11175" y="1492700"/>
            <a:ext cx="8282400" cy="126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Music and </a:t>
            </a:r>
            <a:r>
              <a:rPr lang="en"/>
              <a:t>Femininity</a:t>
            </a:r>
            <a:r>
              <a:rPr lang="en"/>
              <a:t> </a:t>
            </a:r>
            <a:endParaRPr/>
          </a:p>
        </p:txBody>
      </p:sp>
      <p:sp>
        <p:nvSpPr>
          <p:cNvPr id="63" name="Google Shape;63;p13"/>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By: Liorah Felorian</a:t>
            </a:r>
            <a:endParaRPr/>
          </a:p>
        </p:txBody>
      </p:sp>
      <p:pic>
        <p:nvPicPr>
          <p:cNvPr descr="90% of people worldwide found to be biased against women | The ..." id="64" name="Google Shape;64;p13"/>
          <p:cNvPicPr preferRelativeResize="0"/>
          <p:nvPr/>
        </p:nvPicPr>
        <p:blipFill>
          <a:blip r:embed="rId3">
            <a:alphaModFix/>
          </a:blip>
          <a:stretch>
            <a:fillRect/>
          </a:stretch>
        </p:blipFill>
        <p:spPr>
          <a:xfrm>
            <a:off x="266700" y="3202152"/>
            <a:ext cx="2552700" cy="1794851"/>
          </a:xfrm>
          <a:prstGeom prst="rect">
            <a:avLst/>
          </a:prstGeom>
          <a:noFill/>
          <a:ln>
            <a:noFill/>
          </a:ln>
        </p:spPr>
      </p:pic>
      <p:pic>
        <p:nvPicPr>
          <p:cNvPr descr="How to Embrace Your Femininity in a Masculine World | Daily Life" id="65" name="Google Shape;65;p13"/>
          <p:cNvPicPr preferRelativeResize="0"/>
          <p:nvPr/>
        </p:nvPicPr>
        <p:blipFill>
          <a:blip r:embed="rId4">
            <a:alphaModFix/>
          </a:blip>
          <a:stretch>
            <a:fillRect/>
          </a:stretch>
        </p:blipFill>
        <p:spPr>
          <a:xfrm>
            <a:off x="6277579" y="3249251"/>
            <a:ext cx="2694095" cy="1794850"/>
          </a:xfrm>
          <a:prstGeom prst="rect">
            <a:avLst/>
          </a:prstGeom>
          <a:noFill/>
          <a:ln>
            <a:noFill/>
          </a:ln>
        </p:spPr>
      </p:pic>
      <p:pic>
        <p:nvPicPr>
          <p:cNvPr descr="If You're All About Women Empowerment, These 5 Motivational ..." id="66" name="Google Shape;66;p13"/>
          <p:cNvPicPr preferRelativeResize="0"/>
          <p:nvPr/>
        </p:nvPicPr>
        <p:blipFill rotWithShape="1">
          <a:blip r:embed="rId5">
            <a:alphaModFix/>
          </a:blip>
          <a:srcRect b="15182" l="0" r="0" t="0"/>
          <a:stretch/>
        </p:blipFill>
        <p:spPr>
          <a:xfrm>
            <a:off x="3555475" y="114300"/>
            <a:ext cx="1993800" cy="1600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Background</a:t>
            </a:r>
            <a:endParaRPr/>
          </a:p>
        </p:txBody>
      </p:sp>
      <p:sp>
        <p:nvSpPr>
          <p:cNvPr id="72" name="Google Shape;72;p14"/>
          <p:cNvSpPr txBox="1"/>
          <p:nvPr>
            <p:ph idx="1" type="body"/>
          </p:nvPr>
        </p:nvSpPr>
        <p:spPr>
          <a:xfrm>
            <a:off x="311700" y="1456125"/>
            <a:ext cx="8520600" cy="2595300"/>
          </a:xfrm>
          <a:prstGeom prst="rect">
            <a:avLst/>
          </a:prstGeom>
        </p:spPr>
        <p:txBody>
          <a:bodyPr anchorCtr="0" anchor="t" bIns="91425" lIns="91425" spcFirstLastPara="1" rIns="91425" wrap="square" tIns="91425">
            <a:noAutofit/>
          </a:bodyPr>
          <a:lstStyle/>
          <a:p>
            <a:pPr indent="457200" lvl="0" marL="0" rtl="0" algn="l">
              <a:lnSpc>
                <a:spcPct val="240000"/>
              </a:lnSpc>
              <a:spcBef>
                <a:spcPts val="0"/>
              </a:spcBef>
              <a:spcAft>
                <a:spcPts val="0"/>
              </a:spcAft>
              <a:buNone/>
            </a:pPr>
            <a:r>
              <a:rPr lang="en" sz="1300">
                <a:solidFill>
                  <a:srgbClr val="222222"/>
                </a:solidFill>
                <a:highlight>
                  <a:srgbClr val="FFFFFF"/>
                </a:highlight>
                <a:latin typeface="Times New Roman"/>
                <a:ea typeface="Times New Roman"/>
                <a:cs typeface="Times New Roman"/>
                <a:sym typeface="Times New Roman"/>
              </a:rPr>
              <a:t>Femininity is a set of attributes, behaviors, and roles associated with women. </a:t>
            </a:r>
            <a:r>
              <a:rPr lang="en" sz="1300">
                <a:solidFill>
                  <a:srgbClr val="000000"/>
                </a:solidFill>
                <a:highlight>
                  <a:srgbClr val="FFFFFF"/>
                </a:highlight>
                <a:latin typeface="Times New Roman"/>
                <a:ea typeface="Times New Roman"/>
                <a:cs typeface="Times New Roman"/>
                <a:sym typeface="Times New Roman"/>
              </a:rPr>
              <a:t>Society has made the image that women should stay home and raise children, while men be the breadwinners. Women face barriers such as gender roles, discrimination, and violence. </a:t>
            </a:r>
            <a:r>
              <a:rPr lang="en" sz="1300">
                <a:solidFill>
                  <a:srgbClr val="000000"/>
                </a:solidFill>
                <a:highlight>
                  <a:srgbClr val="FFFFFF"/>
                </a:highlight>
                <a:latin typeface="Times New Roman"/>
                <a:ea typeface="Times New Roman"/>
                <a:cs typeface="Times New Roman"/>
                <a:sym typeface="Times New Roman"/>
              </a:rPr>
              <a:t>I find this topic interesting, because although in history women have been frowned upon, music has opposed stereotypes and empowered women. This topic relates to music since f</a:t>
            </a:r>
            <a:r>
              <a:rPr lang="en" sz="1300">
                <a:solidFill>
                  <a:srgbClr val="000000"/>
                </a:solidFill>
                <a:highlight>
                  <a:srgbClr val="FFFFFF"/>
                </a:highlight>
                <a:latin typeface="Times New Roman"/>
                <a:ea typeface="Times New Roman"/>
                <a:cs typeface="Times New Roman"/>
                <a:sym typeface="Times New Roman"/>
              </a:rPr>
              <a:t>emale songwriters raise awareness of how women get treated. Some of their songs also include ways that society can help resolve these problems. </a:t>
            </a:r>
            <a:endParaRPr sz="130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pic>
        <p:nvPicPr>
          <p:cNvPr descr="Quotes about Stay At Home Mom (48 quotes)" id="73" name="Google Shape;73;p14"/>
          <p:cNvPicPr preferRelativeResize="0"/>
          <p:nvPr/>
        </p:nvPicPr>
        <p:blipFill>
          <a:blip r:embed="rId3">
            <a:alphaModFix/>
          </a:blip>
          <a:stretch>
            <a:fillRect/>
          </a:stretch>
        </p:blipFill>
        <p:spPr>
          <a:xfrm>
            <a:off x="311700" y="3876100"/>
            <a:ext cx="3193501" cy="1183425"/>
          </a:xfrm>
          <a:prstGeom prst="rect">
            <a:avLst/>
          </a:prstGeom>
          <a:noFill/>
          <a:ln>
            <a:noFill/>
          </a:ln>
        </p:spPr>
      </p:pic>
      <p:pic>
        <p:nvPicPr>
          <p:cNvPr descr="Mason's research combatting violence against women | George Mason" id="74" name="Google Shape;74;p14"/>
          <p:cNvPicPr preferRelativeResize="0"/>
          <p:nvPr/>
        </p:nvPicPr>
        <p:blipFill>
          <a:blip r:embed="rId4">
            <a:alphaModFix/>
          </a:blip>
          <a:stretch>
            <a:fillRect/>
          </a:stretch>
        </p:blipFill>
        <p:spPr>
          <a:xfrm>
            <a:off x="7357800" y="73175"/>
            <a:ext cx="1405200" cy="1450100"/>
          </a:xfrm>
          <a:prstGeom prst="rect">
            <a:avLst/>
          </a:prstGeom>
          <a:noFill/>
          <a:ln>
            <a:noFill/>
          </a:ln>
        </p:spPr>
      </p:pic>
      <p:pic>
        <p:nvPicPr>
          <p:cNvPr descr="8 Qualities of Strong Women (and why other people might not handle ..." id="75" name="Google Shape;75;p14"/>
          <p:cNvPicPr preferRelativeResize="0"/>
          <p:nvPr/>
        </p:nvPicPr>
        <p:blipFill>
          <a:blip r:embed="rId5">
            <a:alphaModFix/>
          </a:blip>
          <a:stretch>
            <a:fillRect/>
          </a:stretch>
        </p:blipFill>
        <p:spPr>
          <a:xfrm>
            <a:off x="6086625" y="3670300"/>
            <a:ext cx="2992750" cy="1389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5"/>
          <p:cNvSpPr txBox="1"/>
          <p:nvPr>
            <p:ph idx="1" type="subTitle"/>
          </p:nvPr>
        </p:nvSpPr>
        <p:spPr>
          <a:xfrm>
            <a:off x="265500" y="100050"/>
            <a:ext cx="4045200" cy="403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latin typeface="Oswald"/>
                <a:ea typeface="Oswald"/>
                <a:cs typeface="Oswald"/>
                <a:sym typeface="Oswald"/>
              </a:rPr>
              <a:t>Run the World (Girls)</a:t>
            </a:r>
            <a:endParaRPr sz="1400">
              <a:latin typeface="Oswald"/>
              <a:ea typeface="Oswald"/>
              <a:cs typeface="Oswald"/>
              <a:sym typeface="Oswald"/>
            </a:endParaRPr>
          </a:p>
          <a:p>
            <a:pPr indent="0" lvl="0" marL="0" rtl="0" algn="ctr">
              <a:spcBef>
                <a:spcPts val="0"/>
              </a:spcBef>
              <a:spcAft>
                <a:spcPts val="0"/>
              </a:spcAft>
              <a:buNone/>
            </a:pPr>
            <a:r>
              <a:rPr lang="en" sz="1400">
                <a:latin typeface="Oswald"/>
                <a:ea typeface="Oswald"/>
                <a:cs typeface="Oswald"/>
                <a:sym typeface="Oswald"/>
              </a:rPr>
              <a:t>By Beyonce</a:t>
            </a:r>
            <a:endParaRPr sz="1400">
              <a:latin typeface="Oswald"/>
              <a:ea typeface="Oswald"/>
              <a:cs typeface="Oswald"/>
              <a:sym typeface="Oswald"/>
            </a:endParaRPr>
          </a:p>
          <a:p>
            <a:pPr indent="0" lvl="0" marL="0" rtl="0" algn="ctr">
              <a:spcBef>
                <a:spcPts val="0"/>
              </a:spcBef>
              <a:spcAft>
                <a:spcPts val="0"/>
              </a:spcAft>
              <a:buNone/>
            </a:pPr>
            <a:r>
              <a:t/>
            </a:r>
            <a:endParaRPr sz="1400">
              <a:latin typeface="Oswald"/>
              <a:ea typeface="Oswald"/>
              <a:cs typeface="Oswald"/>
              <a:sym typeface="Oswald"/>
            </a:endParaRPr>
          </a:p>
          <a:p>
            <a:pPr indent="457200" lvl="0" marL="0" rtl="0" algn="l">
              <a:spcBef>
                <a:spcPts val="0"/>
              </a:spcBef>
              <a:spcAft>
                <a:spcPts val="0"/>
              </a:spcAft>
              <a:buNone/>
            </a:pPr>
            <a:r>
              <a:rPr lang="en" sz="1300">
                <a:solidFill>
                  <a:srgbClr val="FFFFFF"/>
                </a:solidFill>
                <a:latin typeface="Oswald"/>
                <a:ea typeface="Oswald"/>
                <a:cs typeface="Oswald"/>
                <a:sym typeface="Oswald"/>
              </a:rPr>
              <a:t>The social context being in the desert, helps isolate the women and makes them the center of attention. Having this video made in the twenty-first century with a mixture of different cultures and eras, encourages the strength of women: “My persuasion can build a nation, endless power, our love we can devour, you'll do anything for me”. This piece relates to my topic, because it embraces women with different ethnicities and makes men look as if they are the inferior ones. One musical characteristic that relates to femininity would be the rhythm. The music was organized into distinct time units with a steady beat and tempo, as the women were marching. This refers to how women should keep their head high, and walk through obstacles in life as if they are unstoppable.</a:t>
            </a:r>
            <a:endParaRPr sz="1200">
              <a:solidFill>
                <a:srgbClr val="222222"/>
              </a:solidFill>
              <a:highlight>
                <a:srgbClr val="FFFFFF"/>
              </a:highlight>
              <a:latin typeface="Arial"/>
              <a:ea typeface="Arial"/>
              <a:cs typeface="Arial"/>
              <a:sym typeface="Arial"/>
            </a:endParaRPr>
          </a:p>
          <a:p>
            <a:pPr indent="0" lvl="0" marL="0" rtl="0" algn="l">
              <a:spcBef>
                <a:spcPts val="0"/>
              </a:spcBef>
              <a:spcAft>
                <a:spcPts val="0"/>
              </a:spcAft>
              <a:buNone/>
            </a:pPr>
            <a:r>
              <a:t/>
            </a:r>
            <a:endParaRPr sz="1400">
              <a:latin typeface="Oswald"/>
              <a:ea typeface="Oswald"/>
              <a:cs typeface="Oswald"/>
              <a:sym typeface="Oswald"/>
            </a:endParaRPr>
          </a:p>
          <a:p>
            <a:pPr indent="0" lvl="0" marL="0" rtl="0" algn="l">
              <a:spcBef>
                <a:spcPts val="0"/>
              </a:spcBef>
              <a:spcAft>
                <a:spcPts val="0"/>
              </a:spcAft>
              <a:buNone/>
            </a:pPr>
            <a:r>
              <a:rPr lang="en" sz="1400">
                <a:latin typeface="Oswald"/>
                <a:ea typeface="Oswald"/>
                <a:cs typeface="Oswald"/>
                <a:sym typeface="Oswald"/>
              </a:rPr>
              <a:t>Youtube Link: https://youtu.be/VBmMU_iwe6U</a:t>
            </a:r>
            <a:endParaRPr sz="1400">
              <a:latin typeface="Oswald"/>
              <a:ea typeface="Oswald"/>
              <a:cs typeface="Oswald"/>
              <a:sym typeface="Oswald"/>
            </a:endParaRPr>
          </a:p>
        </p:txBody>
      </p:sp>
      <p:sp>
        <p:nvSpPr>
          <p:cNvPr id="81" name="Google Shape;81;p15"/>
          <p:cNvSpPr txBox="1"/>
          <p:nvPr>
            <p:ph idx="1" type="subTitle"/>
          </p:nvPr>
        </p:nvSpPr>
        <p:spPr>
          <a:xfrm>
            <a:off x="4837500" y="100050"/>
            <a:ext cx="4045200" cy="378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rgbClr val="000000"/>
                </a:solidFill>
                <a:latin typeface="Oswald"/>
                <a:ea typeface="Oswald"/>
                <a:cs typeface="Oswald"/>
                <a:sym typeface="Oswald"/>
              </a:rPr>
              <a:t>Girls Like You</a:t>
            </a:r>
            <a:endParaRPr sz="1400">
              <a:solidFill>
                <a:srgbClr val="000000"/>
              </a:solidFill>
              <a:latin typeface="Oswald"/>
              <a:ea typeface="Oswald"/>
              <a:cs typeface="Oswald"/>
              <a:sym typeface="Oswald"/>
            </a:endParaRPr>
          </a:p>
          <a:p>
            <a:pPr indent="0" lvl="0" marL="0" rtl="0" algn="ctr">
              <a:spcBef>
                <a:spcPts val="0"/>
              </a:spcBef>
              <a:spcAft>
                <a:spcPts val="0"/>
              </a:spcAft>
              <a:buNone/>
            </a:pPr>
            <a:r>
              <a:rPr lang="en" sz="1400">
                <a:solidFill>
                  <a:srgbClr val="000000"/>
                </a:solidFill>
                <a:latin typeface="Oswald"/>
                <a:ea typeface="Oswald"/>
                <a:cs typeface="Oswald"/>
                <a:sym typeface="Oswald"/>
              </a:rPr>
              <a:t>By Maroon 5</a:t>
            </a:r>
            <a:endParaRPr sz="1400">
              <a:solidFill>
                <a:srgbClr val="000000"/>
              </a:solidFill>
              <a:latin typeface="Oswald"/>
              <a:ea typeface="Oswald"/>
              <a:cs typeface="Oswald"/>
              <a:sym typeface="Oswald"/>
            </a:endParaRPr>
          </a:p>
          <a:p>
            <a:pPr indent="0" lvl="0" marL="0" rtl="0" algn="l">
              <a:spcBef>
                <a:spcPts val="0"/>
              </a:spcBef>
              <a:spcAft>
                <a:spcPts val="0"/>
              </a:spcAft>
              <a:buNone/>
            </a:pPr>
            <a:r>
              <a:t/>
            </a:r>
            <a:endParaRPr sz="1400">
              <a:solidFill>
                <a:srgbClr val="000000"/>
              </a:solidFill>
              <a:latin typeface="Oswald"/>
              <a:ea typeface="Oswald"/>
              <a:cs typeface="Oswald"/>
              <a:sym typeface="Oswald"/>
            </a:endParaRPr>
          </a:p>
          <a:p>
            <a:pPr indent="0" lvl="0" marL="0" rtl="0" algn="l">
              <a:spcBef>
                <a:spcPts val="0"/>
              </a:spcBef>
              <a:spcAft>
                <a:spcPts val="0"/>
              </a:spcAft>
              <a:buNone/>
            </a:pPr>
            <a:r>
              <a:rPr lang="en" sz="1400">
                <a:solidFill>
                  <a:srgbClr val="000000"/>
                </a:solidFill>
                <a:latin typeface="Oswald"/>
                <a:ea typeface="Oswald"/>
                <a:cs typeface="Oswald"/>
                <a:sym typeface="Oswald"/>
              </a:rPr>
              <a:t>	</a:t>
            </a:r>
            <a:r>
              <a:rPr lang="en" sz="1300">
                <a:solidFill>
                  <a:srgbClr val="3B3B3B"/>
                </a:solidFill>
                <a:highlight>
                  <a:srgbClr val="FFFFFF"/>
                </a:highlight>
                <a:latin typeface="Oswald"/>
                <a:ea typeface="Oswald"/>
                <a:cs typeface="Oswald"/>
                <a:sym typeface="Oswald"/>
              </a:rPr>
              <a:t>The circumstances of this video having a diverse group of women, tries to improve social values of racism and body shaming. The lead singer being a male proves how men support women fighting the patriarchy. </a:t>
            </a:r>
            <a:r>
              <a:rPr lang="en" sz="1300">
                <a:solidFill>
                  <a:srgbClr val="202122"/>
                </a:solidFill>
                <a:highlight>
                  <a:srgbClr val="FFFFFF"/>
                </a:highlight>
                <a:latin typeface="Oswald"/>
                <a:ea typeface="Oswald"/>
                <a:cs typeface="Oswald"/>
                <a:sym typeface="Oswald"/>
              </a:rPr>
              <a:t> Having a new girl every time the viewer circles around Adam Levine, shows that all women regardless of their color, size, or ethnicity are equal. The line “Girls like you love fun, yeah me too” proves that women and men at the end of the day are no different.</a:t>
            </a:r>
            <a:r>
              <a:rPr lang="en" sz="1300">
                <a:solidFill>
                  <a:srgbClr val="3B3B3B"/>
                </a:solidFill>
                <a:highlight>
                  <a:srgbClr val="FFFFFF"/>
                </a:highlight>
                <a:latin typeface="Oswald"/>
                <a:ea typeface="Oswald"/>
                <a:cs typeface="Oswald"/>
                <a:sym typeface="Oswald"/>
              </a:rPr>
              <a:t>The music does reflect my topic, because it focuses on a judgemental society about women. One musical characteristic that is relatable is the consonant harmony. The pleasing sound along with the repeated chorus stands out because it uses the pronoun “you” referring directly to any woman watching the video. It is trying to explain that we as a society should consider every woman as the same.</a:t>
            </a:r>
            <a:endParaRPr sz="1300">
              <a:solidFill>
                <a:srgbClr val="3B3B3B"/>
              </a:solidFill>
              <a:highlight>
                <a:srgbClr val="FFFFFF"/>
              </a:highlight>
              <a:latin typeface="Oswald"/>
              <a:ea typeface="Oswald"/>
              <a:cs typeface="Oswald"/>
              <a:sym typeface="Oswald"/>
            </a:endParaRPr>
          </a:p>
          <a:p>
            <a:pPr indent="0" lvl="0" marL="0" rtl="0" algn="l">
              <a:spcBef>
                <a:spcPts val="0"/>
              </a:spcBef>
              <a:spcAft>
                <a:spcPts val="0"/>
              </a:spcAft>
              <a:buNone/>
            </a:pPr>
            <a:r>
              <a:t/>
            </a:r>
            <a:endParaRPr sz="1300">
              <a:solidFill>
                <a:srgbClr val="3B3B3B"/>
              </a:solidFill>
              <a:highlight>
                <a:srgbClr val="FFFFFF"/>
              </a:highlight>
              <a:latin typeface="Oswald"/>
              <a:ea typeface="Oswald"/>
              <a:cs typeface="Oswald"/>
              <a:sym typeface="Oswald"/>
            </a:endParaRPr>
          </a:p>
          <a:p>
            <a:pPr indent="0" lvl="0" marL="0" rtl="0" algn="l">
              <a:spcBef>
                <a:spcPts val="0"/>
              </a:spcBef>
              <a:spcAft>
                <a:spcPts val="0"/>
              </a:spcAft>
              <a:buNone/>
            </a:pPr>
            <a:r>
              <a:rPr lang="en" sz="1300">
                <a:solidFill>
                  <a:srgbClr val="3B3B3B"/>
                </a:solidFill>
                <a:highlight>
                  <a:srgbClr val="FFFFFF"/>
                </a:highlight>
                <a:latin typeface="Oswald"/>
                <a:ea typeface="Oswald"/>
                <a:cs typeface="Oswald"/>
                <a:sym typeface="Oswald"/>
              </a:rPr>
              <a:t>Youtube Link: https://youtu.be/cBVGlBWQzuc</a:t>
            </a:r>
            <a:endParaRPr sz="1300">
              <a:solidFill>
                <a:srgbClr val="3B3B3B"/>
              </a:solidFill>
              <a:highlight>
                <a:srgbClr val="FFFFFF"/>
              </a:highlight>
              <a:latin typeface="Oswald"/>
              <a:ea typeface="Oswald"/>
              <a:cs typeface="Oswald"/>
              <a:sym typeface="Oswald"/>
            </a:endParaRPr>
          </a:p>
          <a:p>
            <a:pPr indent="0" lvl="0" marL="0" rtl="0" algn="l">
              <a:spcBef>
                <a:spcPts val="0"/>
              </a:spcBef>
              <a:spcAft>
                <a:spcPts val="0"/>
              </a:spcAft>
              <a:buNone/>
            </a:pPr>
            <a:r>
              <a:t/>
            </a:r>
            <a:endParaRPr sz="1200">
              <a:solidFill>
                <a:srgbClr val="202122"/>
              </a:solidFill>
              <a:highlight>
                <a:srgbClr val="FFFFFF"/>
              </a:highlight>
              <a:latin typeface="Arial"/>
              <a:ea typeface="Arial"/>
              <a:cs typeface="Arial"/>
              <a:sym typeface="Arial"/>
            </a:endParaRPr>
          </a:p>
          <a:p>
            <a:pPr indent="0" lvl="0" marL="0" rtl="0" algn="l">
              <a:spcBef>
                <a:spcPts val="0"/>
              </a:spcBef>
              <a:spcAft>
                <a:spcPts val="0"/>
              </a:spcAft>
              <a:buNone/>
            </a:pPr>
            <a:r>
              <a:t/>
            </a:r>
            <a:endParaRPr sz="1200">
              <a:solidFill>
                <a:srgbClr val="3B3B3B"/>
              </a:solidFill>
              <a:highlight>
                <a:srgbClr val="FFFFFF"/>
              </a:highlight>
              <a:latin typeface="Arial"/>
              <a:ea typeface="Arial"/>
              <a:cs typeface="Arial"/>
              <a:sym typeface="Arial"/>
            </a:endParaRPr>
          </a:p>
          <a:p>
            <a:pPr indent="0" lvl="0" marL="0" rtl="0" algn="l">
              <a:spcBef>
                <a:spcPts val="0"/>
              </a:spcBef>
              <a:spcAft>
                <a:spcPts val="0"/>
              </a:spcAft>
              <a:buNone/>
            </a:pPr>
            <a:r>
              <a:t/>
            </a:r>
            <a:endParaRPr sz="1400">
              <a:solidFill>
                <a:srgbClr val="000000"/>
              </a:solidFill>
              <a:latin typeface="Oswald"/>
              <a:ea typeface="Oswald"/>
              <a:cs typeface="Oswald"/>
              <a:sym typeface="Oswald"/>
            </a:endParaRPr>
          </a:p>
        </p:txBody>
      </p:sp>
      <p:pic>
        <p:nvPicPr>
          <p:cNvPr descr="Beyonce Who Run The World GIF - Beyonce WhoRunTheWorld Girls ..." id="82" name="Google Shape;82;p15"/>
          <p:cNvPicPr preferRelativeResize="0"/>
          <p:nvPr/>
        </p:nvPicPr>
        <p:blipFill>
          <a:blip r:embed="rId3">
            <a:alphaModFix/>
          </a:blip>
          <a:stretch>
            <a:fillRect/>
          </a:stretch>
        </p:blipFill>
        <p:spPr>
          <a:xfrm>
            <a:off x="265500" y="4094200"/>
            <a:ext cx="1798956" cy="861950"/>
          </a:xfrm>
          <a:prstGeom prst="rect">
            <a:avLst/>
          </a:prstGeom>
          <a:noFill/>
          <a:ln>
            <a:noFill/>
          </a:ln>
        </p:spPr>
      </p:pic>
      <p:pic>
        <p:nvPicPr>
          <p:cNvPr descr="Beyoncé donates $6 million toward coronavirus relief efforts | EW.com" id="83" name="Google Shape;83;p15"/>
          <p:cNvPicPr preferRelativeResize="0"/>
          <p:nvPr/>
        </p:nvPicPr>
        <p:blipFill>
          <a:blip r:embed="rId4">
            <a:alphaModFix/>
          </a:blip>
          <a:stretch>
            <a:fillRect/>
          </a:stretch>
        </p:blipFill>
        <p:spPr>
          <a:xfrm>
            <a:off x="2672150" y="4138350"/>
            <a:ext cx="1354883" cy="861949"/>
          </a:xfrm>
          <a:prstGeom prst="rect">
            <a:avLst/>
          </a:prstGeom>
          <a:noFill/>
          <a:ln>
            <a:noFill/>
          </a:ln>
        </p:spPr>
      </p:pic>
      <p:pic>
        <p:nvPicPr>
          <p:cNvPr descr="Adam Levine's new haircut is a braided mohawk" id="84" name="Google Shape;84;p15"/>
          <p:cNvPicPr preferRelativeResize="0"/>
          <p:nvPr/>
        </p:nvPicPr>
        <p:blipFill>
          <a:blip r:embed="rId5">
            <a:alphaModFix/>
          </a:blip>
          <a:stretch>
            <a:fillRect/>
          </a:stretch>
        </p:blipFill>
        <p:spPr>
          <a:xfrm>
            <a:off x="7145325" y="4180550"/>
            <a:ext cx="1555099" cy="777550"/>
          </a:xfrm>
          <a:prstGeom prst="rect">
            <a:avLst/>
          </a:prstGeom>
          <a:noFill/>
          <a:ln>
            <a:noFill/>
          </a:ln>
        </p:spPr>
      </p:pic>
      <p:pic>
        <p:nvPicPr>
          <p:cNvPr descr="Maroon 5 Enlists Gal Gadot, Jennifer Lopez for Star-Studded 'Girls ..." id="85" name="Google Shape;85;p15"/>
          <p:cNvPicPr preferRelativeResize="0"/>
          <p:nvPr/>
        </p:nvPicPr>
        <p:blipFill>
          <a:blip r:embed="rId6">
            <a:alphaModFix/>
          </a:blip>
          <a:stretch>
            <a:fillRect/>
          </a:stretch>
        </p:blipFill>
        <p:spPr>
          <a:xfrm>
            <a:off x="4915275" y="4180541"/>
            <a:ext cx="1415700" cy="77756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