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obo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5283ea2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5283ea2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5283ea2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5283ea2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5283ea27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5283ea27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GB_S2qFh5lU&amp;list=PL3-sRm8xAzY-v_i64uZfriFSPYHnQd8Vl&amp;index=4"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XF-3rDdQjZk&amp;list=PL3-sRm8xAzY-v_i64uZfriFSPYHnQd8Vl&amp;index=5" TargetMode="External"/><Relationship Id="rId4" Type="http://schemas.openxmlformats.org/officeDocument/2006/relationships/image" Target="../media/image3.pn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and Loss</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Hila Bessalely Music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Topic: Music and Loss</a:t>
            </a:r>
            <a:endParaRPr/>
          </a:p>
        </p:txBody>
      </p:sp>
      <p:sp>
        <p:nvSpPr>
          <p:cNvPr id="92" name="Google Shape;92;p1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How it relates to music:</a:t>
            </a:r>
            <a:r>
              <a:rPr lang="en"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indent="-317500" lvl="0" marL="457200" rtl="0" algn="l">
              <a:spcBef>
                <a:spcPts val="160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Humans feel loss </a:t>
            </a:r>
            <a:r>
              <a:rPr lang="en" sz="1400">
                <a:solidFill>
                  <a:srgbClr val="000000"/>
                </a:solidFill>
                <a:latin typeface="Times New Roman"/>
                <a:ea typeface="Times New Roman"/>
                <a:cs typeface="Times New Roman"/>
                <a:sym typeface="Times New Roman"/>
              </a:rPr>
              <a:t>whether it's losing someone you loved as a partner, friend, or family. This can take place in losing loved ones through divorce, death, geographical distance, and more circumstances.</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Music is one of the many ways aside from visual art, physical activity, dance or exercise in which people express their emotions.</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Music can help deal with grief, and release sad emotions that were being held in denial.</a:t>
            </a:r>
            <a:endParaRPr sz="14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 sz="1400">
                <a:solidFill>
                  <a:srgbClr val="000000"/>
                </a:solidFill>
                <a:latin typeface="Times New Roman"/>
                <a:ea typeface="Times New Roman"/>
                <a:cs typeface="Times New Roman"/>
                <a:sym typeface="Times New Roman"/>
              </a:rPr>
              <a:t>Why I find this Topic Interesting:</a:t>
            </a:r>
            <a:endParaRPr sz="1400">
              <a:solidFill>
                <a:srgbClr val="000000"/>
              </a:solidFill>
              <a:latin typeface="Times New Roman"/>
              <a:ea typeface="Times New Roman"/>
              <a:cs typeface="Times New Roman"/>
              <a:sym typeface="Times New Roman"/>
            </a:endParaRPr>
          </a:p>
          <a:p>
            <a:pPr indent="-317500" lvl="0" marL="457200" rtl="0" algn="l">
              <a:spcBef>
                <a:spcPts val="160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I have used music in many circumstances to deal with, go through, and overcome sad emotions from loss</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It interests me to learn and discover why music is so beneficial, and how others used it to connect to their losses</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Times New Roman"/>
                <a:ea typeface="Times New Roman"/>
                <a:cs typeface="Times New Roman"/>
                <a:sym typeface="Times New Roman"/>
              </a:rPr>
              <a:t>Playlist Entry: </a:t>
            </a:r>
            <a:r>
              <a:rPr lang="en" sz="2300">
                <a:latin typeface="Times New Roman"/>
                <a:ea typeface="Times New Roman"/>
                <a:cs typeface="Times New Roman"/>
                <a:sym typeface="Times New Roman"/>
              </a:rPr>
              <a:t>Billie Eilish- No Time to Die </a:t>
            </a:r>
            <a:endParaRPr sz="2300">
              <a:latin typeface="Times New Roman"/>
              <a:ea typeface="Times New Roman"/>
              <a:cs typeface="Times New Roman"/>
              <a:sym typeface="Times New Roman"/>
            </a:endParaRPr>
          </a:p>
        </p:txBody>
      </p:sp>
      <p:sp>
        <p:nvSpPr>
          <p:cNvPr id="98" name="Google Shape;98;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400" u="sng">
                <a:solidFill>
                  <a:srgbClr val="000000"/>
                </a:solidFill>
                <a:latin typeface="Times New Roman"/>
                <a:ea typeface="Times New Roman"/>
                <a:cs typeface="Times New Roman"/>
                <a:sym typeface="Times New Roman"/>
                <a:hlinkClick r:id="rId3"/>
              </a:rPr>
              <a:t>https://www.youtube.com/watch?v=GB_S2qFh5lU&amp;list=PL3-sRm8xAzY-v_i64uZfriFSPYHnQd8Vl&amp;index=4</a:t>
            </a:r>
            <a:endParaRPr sz="20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 darkness and simplicity of the photo relate to grief and feelings of loss. </a:t>
            </a:r>
            <a:endParaRPr sz="1400">
              <a:solidFill>
                <a:schemeClr val="dk1"/>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 very slow and sad tempo and feeling of the song relate to the topic of loss.  When someone loses a relationship or loved one it contributes to feelings of sadness. Someone who is going through grief could also be slow to move on and live their everyday life.</a:t>
            </a:r>
            <a:endParaRPr sz="1400">
              <a:solidFill>
                <a:schemeClr val="dk1"/>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 tempo of the song and low pitch are musical </a:t>
            </a:r>
            <a:r>
              <a:rPr lang="en" sz="1400">
                <a:solidFill>
                  <a:schemeClr val="dk1"/>
                </a:solidFill>
                <a:latin typeface="Times New Roman"/>
                <a:ea typeface="Times New Roman"/>
                <a:cs typeface="Times New Roman"/>
                <a:sym typeface="Times New Roman"/>
              </a:rPr>
              <a:t>characteristics</a:t>
            </a:r>
            <a:r>
              <a:rPr lang="en" sz="1400">
                <a:solidFill>
                  <a:schemeClr val="dk1"/>
                </a:solidFill>
                <a:latin typeface="Times New Roman"/>
                <a:ea typeface="Times New Roman"/>
                <a:cs typeface="Times New Roman"/>
                <a:sym typeface="Times New Roman"/>
              </a:rPr>
              <a:t> that relate to the topic</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000000"/>
              </a:solidFill>
            </a:endParaRPr>
          </a:p>
        </p:txBody>
      </p:sp>
      <p:pic>
        <p:nvPicPr>
          <p:cNvPr id="99" name="Google Shape;99;p15"/>
          <p:cNvPicPr preferRelativeResize="0"/>
          <p:nvPr/>
        </p:nvPicPr>
        <p:blipFill>
          <a:blip r:embed="rId4">
            <a:alphaModFix/>
          </a:blip>
          <a:stretch>
            <a:fillRect/>
          </a:stretch>
        </p:blipFill>
        <p:spPr>
          <a:xfrm>
            <a:off x="3249725" y="3718950"/>
            <a:ext cx="2644574" cy="132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Playlist Entry : </a:t>
            </a:r>
            <a:r>
              <a:rPr lang="en" sz="2200">
                <a:latin typeface="Times New Roman"/>
                <a:ea typeface="Times New Roman"/>
                <a:cs typeface="Times New Roman"/>
                <a:sym typeface="Times New Roman"/>
              </a:rPr>
              <a:t>Hanne Leland- It’s Your Eyes I See</a:t>
            </a:r>
            <a:endParaRPr sz="2200">
              <a:latin typeface="Times New Roman"/>
              <a:ea typeface="Times New Roman"/>
              <a:cs typeface="Times New Roman"/>
              <a:sym typeface="Times New Roman"/>
            </a:endParaRPr>
          </a:p>
        </p:txBody>
      </p:sp>
      <p:sp>
        <p:nvSpPr>
          <p:cNvPr id="105" name="Google Shape;105;p1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u="sng">
                <a:solidFill>
                  <a:srgbClr val="1155CC"/>
                </a:solidFill>
                <a:latin typeface="Times New Roman"/>
                <a:ea typeface="Times New Roman"/>
                <a:cs typeface="Times New Roman"/>
                <a:sym typeface="Times New Roman"/>
                <a:hlinkClick r:id="rId3"/>
              </a:rPr>
              <a:t>https://www.youtube.com/watch?v=XF-3rDdQjZk&amp;list=PL3-sRm8xAzY-v_i64uZfriFSPYHnQd8Vl&amp;index=5</a:t>
            </a:r>
            <a:endParaRPr sz="1200">
              <a:solidFill>
                <a:schemeClr val="dk1"/>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SzPts val="1800"/>
              <a:buChar char="●"/>
            </a:pPr>
            <a:r>
              <a:rPr lang="en" sz="1200">
                <a:solidFill>
                  <a:schemeClr val="dk1"/>
                </a:solidFill>
                <a:latin typeface="Times New Roman"/>
                <a:ea typeface="Times New Roman"/>
                <a:cs typeface="Times New Roman"/>
                <a:sym typeface="Times New Roman"/>
              </a:rPr>
              <a:t>This song portrays the denial and longing phase of the loss of someone.</a:t>
            </a:r>
            <a:endParaRPr sz="1200">
              <a:solidFill>
                <a:schemeClr val="dk1"/>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SzPts val="1800"/>
              <a:buChar char="●"/>
            </a:pPr>
            <a:r>
              <a:rPr lang="en" sz="1200">
                <a:solidFill>
                  <a:schemeClr val="dk1"/>
                </a:solidFill>
                <a:latin typeface="Times New Roman"/>
                <a:ea typeface="Times New Roman"/>
                <a:cs typeface="Times New Roman"/>
                <a:sym typeface="Times New Roman"/>
              </a:rPr>
              <a:t>For example, after a break up someone might be thinking of their ex constantly and maybe in denial that they won't see them forever. The line “There’s no rest in my sleep cause you’re there in my dreams” portrays the constant thinking and worrying about the person you lost. </a:t>
            </a:r>
            <a:endParaRPr sz="1200">
              <a:solidFill>
                <a:schemeClr val="dk1"/>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 song uses repetition to emphasize certain lines. It repeats “It's your eyes I see haunting me” over and over. </a:t>
            </a:r>
            <a:endParaRPr sz="1200">
              <a:solidFill>
                <a:schemeClr val="dk1"/>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When “haunting” is sung it is dragged out for many beats, as well as the music getting louder, to emphasize how she feels. Haunted emphasizes the grief and the sadness and recurring memories after loss.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pic>
        <p:nvPicPr>
          <p:cNvPr id="106" name="Google Shape;106;p16"/>
          <p:cNvPicPr preferRelativeResize="0"/>
          <p:nvPr/>
        </p:nvPicPr>
        <p:blipFill>
          <a:blip r:embed="rId4">
            <a:alphaModFix/>
          </a:blip>
          <a:stretch>
            <a:fillRect/>
          </a:stretch>
        </p:blipFill>
        <p:spPr>
          <a:xfrm>
            <a:off x="5926550" y="3585875"/>
            <a:ext cx="2525400" cy="1378324"/>
          </a:xfrm>
          <a:prstGeom prst="rect">
            <a:avLst/>
          </a:prstGeom>
          <a:noFill/>
          <a:ln>
            <a:noFill/>
          </a:ln>
        </p:spPr>
      </p:pic>
      <p:pic>
        <p:nvPicPr>
          <p:cNvPr id="107" name="Google Shape;107;p16"/>
          <p:cNvPicPr preferRelativeResize="0"/>
          <p:nvPr/>
        </p:nvPicPr>
        <p:blipFill rotWithShape="1">
          <a:blip r:embed="rId5">
            <a:alphaModFix/>
          </a:blip>
          <a:srcRect b="0" l="0" r="0" t="0"/>
          <a:stretch/>
        </p:blipFill>
        <p:spPr>
          <a:xfrm>
            <a:off x="7278225" y="123250"/>
            <a:ext cx="1742525" cy="1742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