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sldIdLst>
    <p:sldId id="284" r:id="rId5"/>
    <p:sldId id="334" r:id="rId6"/>
    <p:sldId id="331" r:id="rId7"/>
    <p:sldId id="332" r:id="rId8"/>
    <p:sldId id="336" r:id="rId9"/>
    <p:sldId id="337" r:id="rId10"/>
    <p:sldId id="338" r:id="rId11"/>
    <p:sldId id="339" r:id="rId12"/>
    <p:sldId id="340" r:id="rId13"/>
    <p:sldId id="312" r:id="rId14"/>
    <p:sldId id="333" r:id="rId15"/>
    <p:sldId id="341" r:id="rId16"/>
    <p:sldId id="33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81A18-7719-43D8-9009-E19F4FD34297}" v="5" dt="2020-03-11T20:38:34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4666" autoAdjust="0"/>
  </p:normalViewPr>
  <p:slideViewPr>
    <p:cSldViewPr snapToGrid="0">
      <p:cViewPr varScale="1">
        <p:scale>
          <a:sx n="83" d="100"/>
          <a:sy n="83" d="100"/>
        </p:scale>
        <p:origin x="45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Teeple" userId="f6ecab84-838a-4b15-9bfc-ebba84b407ec" providerId="ADAL" clId="{88EBCB39-CCEF-49EC-B92A-2289098FE20F}"/>
    <pc:docChg chg="modSld">
      <pc:chgData name="Samuel Teeple" userId="f6ecab84-838a-4b15-9bfc-ebba84b407ec" providerId="ADAL" clId="{88EBCB39-CCEF-49EC-B92A-2289098FE20F}" dt="2020-03-11T20:31:09.329" v="173"/>
      <pc:docMkLst>
        <pc:docMk/>
      </pc:docMkLst>
      <pc:sldChg chg="modSp">
        <pc:chgData name="Samuel Teeple" userId="f6ecab84-838a-4b15-9bfc-ebba84b407ec" providerId="ADAL" clId="{88EBCB39-CCEF-49EC-B92A-2289098FE20F}" dt="2020-03-11T20:30:59.896" v="170" actId="20577"/>
        <pc:sldMkLst>
          <pc:docMk/>
          <pc:sldMk cId="2008365507" sldId="338"/>
        </pc:sldMkLst>
        <pc:spChg chg="mod">
          <ac:chgData name="Samuel Teeple" userId="f6ecab84-838a-4b15-9bfc-ebba84b407ec" providerId="ADAL" clId="{88EBCB39-CCEF-49EC-B92A-2289098FE20F}" dt="2020-03-11T20:30:59.896" v="170" actId="20577"/>
          <ac:spMkLst>
            <pc:docMk/>
            <pc:sldMk cId="2008365507" sldId="338"/>
            <ac:spMk id="7" creationId="{84A23DB8-1A88-49FA-BAE0-DDA3F0DB2144}"/>
          </ac:spMkLst>
        </pc:spChg>
      </pc:sldChg>
      <pc:sldChg chg="modSp">
        <pc:chgData name="Samuel Teeple" userId="f6ecab84-838a-4b15-9bfc-ebba84b407ec" providerId="ADAL" clId="{88EBCB39-CCEF-49EC-B92A-2289098FE20F}" dt="2020-03-11T20:31:09.329" v="173"/>
        <pc:sldMkLst>
          <pc:docMk/>
          <pc:sldMk cId="278070227" sldId="340"/>
        </pc:sldMkLst>
        <pc:spChg chg="mod">
          <ac:chgData name="Samuel Teeple" userId="f6ecab84-838a-4b15-9bfc-ebba84b407ec" providerId="ADAL" clId="{88EBCB39-CCEF-49EC-B92A-2289098FE20F}" dt="2020-03-11T20:31:09.329" v="173"/>
          <ac:spMkLst>
            <pc:docMk/>
            <pc:sldMk cId="278070227" sldId="340"/>
            <ac:spMk id="7" creationId="{84A23DB8-1A88-49FA-BAE0-DDA3F0DB2144}"/>
          </ac:spMkLst>
        </pc:spChg>
      </pc:sldChg>
    </pc:docChg>
  </pc:docChgLst>
  <pc:docChgLst>
    <pc:chgData name="Samuel Teeple" userId="f6ecab84-838a-4b15-9bfc-ebba84b407ec" providerId="ADAL" clId="{10481A18-7719-43D8-9009-E19F4FD34297}"/>
    <pc:docChg chg="custSel modSld">
      <pc:chgData name="Samuel Teeple" userId="f6ecab84-838a-4b15-9bfc-ebba84b407ec" providerId="ADAL" clId="{10481A18-7719-43D8-9009-E19F4FD34297}" dt="2020-03-11T20:38:40.307" v="71" actId="1076"/>
      <pc:docMkLst>
        <pc:docMk/>
      </pc:docMkLst>
      <pc:sldChg chg="delSp modSp delAnim">
        <pc:chgData name="Samuel Teeple" userId="f6ecab84-838a-4b15-9bfc-ebba84b407ec" providerId="ADAL" clId="{10481A18-7719-43D8-9009-E19F4FD34297}" dt="2020-03-11T20:38:23.280" v="67"/>
        <pc:sldMkLst>
          <pc:docMk/>
          <pc:sldMk cId="2513767700" sldId="332"/>
        </pc:sldMkLst>
        <pc:spChg chg="mod">
          <ac:chgData name="Samuel Teeple" userId="f6ecab84-838a-4b15-9bfc-ebba84b407ec" providerId="ADAL" clId="{10481A18-7719-43D8-9009-E19F4FD34297}" dt="2020-03-11T20:38:23.280" v="67"/>
          <ac:spMkLst>
            <pc:docMk/>
            <pc:sldMk cId="2513767700" sldId="332"/>
            <ac:spMk id="3" creationId="{FAFBB1EE-1924-48D0-8235-CB67AF931121}"/>
          </ac:spMkLst>
        </pc:spChg>
        <pc:spChg chg="mod">
          <ac:chgData name="Samuel Teeple" userId="f6ecab84-838a-4b15-9bfc-ebba84b407ec" providerId="ADAL" clId="{10481A18-7719-43D8-9009-E19F4FD34297}" dt="2020-03-11T20:37:39.666" v="61" actId="20577"/>
          <ac:spMkLst>
            <pc:docMk/>
            <pc:sldMk cId="2513767700" sldId="332"/>
            <ac:spMk id="7" creationId="{84A23DB8-1A88-49FA-BAE0-DDA3F0DB2144}"/>
          </ac:spMkLst>
        </pc:spChg>
        <pc:picChg chg="del">
          <ac:chgData name="Samuel Teeple" userId="f6ecab84-838a-4b15-9bfc-ebba84b407ec" providerId="ADAL" clId="{10481A18-7719-43D8-9009-E19F4FD34297}" dt="2020-03-11T20:37:42.237" v="62" actId="478"/>
          <ac:picMkLst>
            <pc:docMk/>
            <pc:sldMk cId="2513767700" sldId="332"/>
            <ac:picMk id="2" creationId="{23F57356-202B-41CA-BE5D-17802431EB86}"/>
          </ac:picMkLst>
        </pc:picChg>
      </pc:sldChg>
      <pc:sldChg chg="delSp modSp delAnim">
        <pc:chgData name="Samuel Teeple" userId="f6ecab84-838a-4b15-9bfc-ebba84b407ec" providerId="ADAL" clId="{10481A18-7719-43D8-9009-E19F4FD34297}" dt="2020-03-11T20:38:34.136" v="70"/>
        <pc:sldMkLst>
          <pc:docMk/>
          <pc:sldMk cId="1865290757" sldId="336"/>
        </pc:sldMkLst>
        <pc:spChg chg="mod">
          <ac:chgData name="Samuel Teeple" userId="f6ecab84-838a-4b15-9bfc-ebba84b407ec" providerId="ADAL" clId="{10481A18-7719-43D8-9009-E19F4FD34297}" dt="2020-03-11T20:37:23.108" v="7" actId="1076"/>
          <ac:spMkLst>
            <pc:docMk/>
            <pc:sldMk cId="1865290757" sldId="336"/>
            <ac:spMk id="3" creationId="{FAFBB1EE-1924-48D0-8235-CB67AF931121}"/>
          </ac:spMkLst>
        </pc:spChg>
        <pc:spChg chg="mod">
          <ac:chgData name="Samuel Teeple" userId="f6ecab84-838a-4b15-9bfc-ebba84b407ec" providerId="ADAL" clId="{10481A18-7719-43D8-9009-E19F4FD34297}" dt="2020-03-11T20:38:34.136" v="70"/>
          <ac:spMkLst>
            <pc:docMk/>
            <pc:sldMk cId="1865290757" sldId="336"/>
            <ac:spMk id="7" creationId="{84A23DB8-1A88-49FA-BAE0-DDA3F0DB2144}"/>
          </ac:spMkLst>
        </pc:spChg>
        <pc:picChg chg="del">
          <ac:chgData name="Samuel Teeple" userId="f6ecab84-838a-4b15-9bfc-ebba84b407ec" providerId="ADAL" clId="{10481A18-7719-43D8-9009-E19F4FD34297}" dt="2020-03-11T20:37:18.282" v="4" actId="478"/>
          <ac:picMkLst>
            <pc:docMk/>
            <pc:sldMk cId="1865290757" sldId="336"/>
            <ac:picMk id="4" creationId="{1C5F13F5-4673-4E97-A041-DFFD4A0C4940}"/>
          </ac:picMkLst>
        </pc:picChg>
      </pc:sldChg>
      <pc:sldChg chg="modSp">
        <pc:chgData name="Samuel Teeple" userId="f6ecab84-838a-4b15-9bfc-ebba84b407ec" providerId="ADAL" clId="{10481A18-7719-43D8-9009-E19F4FD34297}" dt="2020-03-11T20:38:40.307" v="71" actId="1076"/>
        <pc:sldMkLst>
          <pc:docMk/>
          <pc:sldMk cId="2008365507" sldId="338"/>
        </pc:sldMkLst>
        <pc:spChg chg="mod">
          <ac:chgData name="Samuel Teeple" userId="f6ecab84-838a-4b15-9bfc-ebba84b407ec" providerId="ADAL" clId="{10481A18-7719-43D8-9009-E19F4FD34297}" dt="2020-03-11T20:38:40.307" v="71" actId="1076"/>
          <ac:spMkLst>
            <pc:docMk/>
            <pc:sldMk cId="2008365507" sldId="338"/>
            <ac:spMk id="7" creationId="{84A23DB8-1A88-49FA-BAE0-DDA3F0DB2144}"/>
          </ac:spMkLst>
        </pc:spChg>
      </pc:sldChg>
      <pc:sldChg chg="delSp modSp delAnim">
        <pc:chgData name="Samuel Teeple" userId="f6ecab84-838a-4b15-9bfc-ebba84b407ec" providerId="ADAL" clId="{10481A18-7719-43D8-9009-E19F4FD34297}" dt="2020-03-11T20:36:56.183" v="3"/>
        <pc:sldMkLst>
          <pc:docMk/>
          <pc:sldMk cId="3488002260" sldId="339"/>
        </pc:sldMkLst>
        <pc:spChg chg="mod">
          <ac:chgData name="Samuel Teeple" userId="f6ecab84-838a-4b15-9bfc-ebba84b407ec" providerId="ADAL" clId="{10481A18-7719-43D8-9009-E19F4FD34297}" dt="2020-03-11T20:36:56.183" v="3"/>
          <ac:spMkLst>
            <pc:docMk/>
            <pc:sldMk cId="3488002260" sldId="339"/>
            <ac:spMk id="7" creationId="{84A23DB8-1A88-49FA-BAE0-DDA3F0DB2144}"/>
          </ac:spMkLst>
        </pc:spChg>
        <pc:picChg chg="del">
          <ac:chgData name="Samuel Teeple" userId="f6ecab84-838a-4b15-9bfc-ebba84b407ec" providerId="ADAL" clId="{10481A18-7719-43D8-9009-E19F4FD34297}" dt="2020-03-11T20:36:32.552" v="0" actId="478"/>
          <ac:picMkLst>
            <pc:docMk/>
            <pc:sldMk cId="3488002260" sldId="339"/>
            <ac:picMk id="2" creationId="{C5DAA856-97B5-4E15-985F-91A5A7A675E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1493-AB28-42D1-A10C-05DA39A9ECE6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A9C3-89BC-4AF1-9422-C74F57D58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7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25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0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8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3A9C3-89BC-4AF1-9422-C74F57D58D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0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2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0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8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6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6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EC02D08-6165-433E-AB04-4069E2F8D09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DE944D5-D54B-417D-9866-68E4DA7B3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mankk.deviantart.com/art/Star-Wars-Darth-Vader-43036452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4C8r9hnQf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_jOJ8GfhI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y.com/uk/listing/125650686/elvis-presley-gi-blues-home-theate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inefessions.com/2012/11/05/movie-review-the-day-the-earth-stood-still-195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6KbEnGnymk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Hidden_Fortress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D237-8FA8-4379-9027-5A8B921E0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Music 1: Exploring music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2C19C1-BB04-4519-9B8A-5D0E0D210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989439"/>
            <a:ext cx="8767860" cy="1268360"/>
          </a:xfrm>
        </p:spPr>
        <p:txBody>
          <a:bodyPr>
            <a:normAutofit/>
          </a:bodyPr>
          <a:lstStyle/>
          <a:p>
            <a:r>
              <a:rPr lang="en-US" sz="4200" dirty="0"/>
              <a:t>Music and Film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04262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F6E1D7-295D-418E-BBB7-610B1323F2A9}"/>
              </a:ext>
            </a:extLst>
          </p:cNvPr>
          <p:cNvSpPr txBox="1"/>
          <p:nvPr/>
        </p:nvSpPr>
        <p:spPr>
          <a:xfrm>
            <a:off x="874884" y="859909"/>
            <a:ext cx="1156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Five Minute Reflection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ED290-4BB0-49A1-BCD4-D00E468821CC}"/>
              </a:ext>
            </a:extLst>
          </p:cNvPr>
          <p:cNvSpPr txBox="1"/>
          <p:nvPr/>
        </p:nvSpPr>
        <p:spPr>
          <a:xfrm>
            <a:off x="1667773" y="1771640"/>
            <a:ext cx="86149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400" dirty="0"/>
          </a:p>
          <a:p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9A5FCB-4D7A-4A03-86B6-CDC48087924F}"/>
              </a:ext>
            </a:extLst>
          </p:cNvPr>
          <p:cNvSpPr txBox="1"/>
          <p:nvPr/>
        </p:nvSpPr>
        <p:spPr>
          <a:xfrm>
            <a:off x="1534629" y="1768594"/>
            <a:ext cx="10311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Pick either the scene from </a:t>
            </a:r>
            <a:r>
              <a:rPr lang="en-US" sz="2800" i="1" dirty="0"/>
              <a:t>The Hidden Fortress </a:t>
            </a:r>
            <a:r>
              <a:rPr lang="en-US" sz="2800" dirty="0"/>
              <a:t>or the opening to </a:t>
            </a:r>
            <a:r>
              <a:rPr lang="en-US" sz="2800" i="1" dirty="0"/>
              <a:t>The Day the Earth Stood Still. </a:t>
            </a:r>
          </a:p>
          <a:p>
            <a:endParaRPr lang="en-US" sz="2800" i="1" dirty="0"/>
          </a:p>
          <a:p>
            <a:r>
              <a:rPr lang="en-US" sz="2800" dirty="0"/>
              <a:t>Describe the music that accompanied the scene/opening. What was going on visually? </a:t>
            </a:r>
          </a:p>
          <a:p>
            <a:endParaRPr lang="en-US" sz="2800" dirty="0"/>
          </a:p>
          <a:p>
            <a:r>
              <a:rPr lang="en-US" sz="2800" dirty="0"/>
              <a:t>What role did the music play for the audience in the scene/opening? Did it </a:t>
            </a:r>
            <a:r>
              <a:rPr lang="en-US" sz="2800" dirty="0">
                <a:solidFill>
                  <a:schemeClr val="accent1"/>
                </a:solidFill>
              </a:rPr>
              <a:t>create emotion</a:t>
            </a:r>
            <a:r>
              <a:rPr lang="en-US" sz="2800" dirty="0"/>
              <a:t>? Did it </a:t>
            </a:r>
            <a:r>
              <a:rPr lang="en-US" sz="2800" dirty="0">
                <a:solidFill>
                  <a:schemeClr val="accent1"/>
                </a:solidFill>
              </a:rPr>
              <a:t>move the story </a:t>
            </a:r>
            <a:r>
              <a:rPr lang="en-US" sz="2800" dirty="0"/>
              <a:t>along, or comment on the story?</a:t>
            </a:r>
          </a:p>
        </p:txBody>
      </p:sp>
    </p:spTree>
    <p:extLst>
      <p:ext uri="{BB962C8B-B14F-4D97-AF65-F5344CB8AC3E}">
        <p14:creationId xmlns:p14="http://schemas.microsoft.com/office/powerpoint/2010/main" val="169732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F6E1D7-295D-418E-BBB7-610B1323F2A9}"/>
              </a:ext>
            </a:extLst>
          </p:cNvPr>
          <p:cNvSpPr txBox="1"/>
          <p:nvPr/>
        </p:nvSpPr>
        <p:spPr>
          <a:xfrm>
            <a:off x="874884" y="859909"/>
            <a:ext cx="1156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Music and… Playlist Schedule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ED290-4BB0-49A1-BCD4-D00E468821CC}"/>
              </a:ext>
            </a:extLst>
          </p:cNvPr>
          <p:cNvSpPr txBox="1"/>
          <p:nvPr/>
        </p:nvSpPr>
        <p:spPr>
          <a:xfrm>
            <a:off x="1023670" y="1968877"/>
            <a:ext cx="2277372" cy="46166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Revised proposal </a:t>
            </a:r>
            <a:r>
              <a:rPr lang="en-US" sz="2600" dirty="0"/>
              <a:t>and description of </a:t>
            </a:r>
            <a:r>
              <a:rPr lang="en-US" sz="2600" dirty="0">
                <a:solidFill>
                  <a:schemeClr val="accent1"/>
                </a:solidFill>
              </a:rPr>
              <a:t>one piece </a:t>
            </a:r>
            <a:r>
              <a:rPr lang="en-US" sz="2600" dirty="0"/>
              <a:t>from your playlist  </a:t>
            </a:r>
          </a:p>
          <a:p>
            <a:endParaRPr lang="en-US" sz="2600" dirty="0"/>
          </a:p>
          <a:p>
            <a:r>
              <a:rPr lang="en-US" sz="2600" dirty="0"/>
              <a:t>Paper </a:t>
            </a:r>
          </a:p>
          <a:p>
            <a:r>
              <a:rPr lang="en-US" sz="2600" dirty="0"/>
              <a:t>In-Class Wednesday, </a:t>
            </a:r>
            <a:r>
              <a:rPr lang="en-US" sz="2600">
                <a:solidFill>
                  <a:schemeClr val="accent1"/>
                </a:solidFill>
              </a:rPr>
              <a:t>March 9</a:t>
            </a:r>
            <a:endParaRPr lang="en-US" sz="2600" dirty="0">
              <a:solidFill>
                <a:schemeClr val="accent1"/>
              </a:solidFill>
            </a:endParaRPr>
          </a:p>
          <a:p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C8BF5-8E33-4AC3-B1D8-4AA81592F3A6}"/>
              </a:ext>
            </a:extLst>
          </p:cNvPr>
          <p:cNvSpPr txBox="1"/>
          <p:nvPr/>
        </p:nvSpPr>
        <p:spPr>
          <a:xfrm>
            <a:off x="4810667" y="1955509"/>
            <a:ext cx="2535003" cy="46166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Midterm</a:t>
            </a:r>
            <a:r>
              <a:rPr lang="en-US" sz="2600" dirty="0"/>
              <a:t>! Includes proposal and four pieces from your playlist</a:t>
            </a:r>
          </a:p>
          <a:p>
            <a:endParaRPr lang="en-US" sz="2600" dirty="0"/>
          </a:p>
          <a:p>
            <a:r>
              <a:rPr lang="en-US" sz="2600"/>
              <a:t>Email</a:t>
            </a:r>
          </a:p>
          <a:p>
            <a:r>
              <a:rPr lang="en-US" sz="2600"/>
              <a:t>Before Class </a:t>
            </a:r>
            <a:r>
              <a:rPr lang="en-US" sz="2600" dirty="0"/>
              <a:t>Monday</a:t>
            </a:r>
            <a:r>
              <a:rPr lang="en-US" sz="2600"/>
              <a:t> </a:t>
            </a:r>
            <a:endParaRPr lang="en-US" sz="2600">
              <a:solidFill>
                <a:srgbClr val="000000"/>
              </a:solidFill>
            </a:endParaRPr>
          </a:p>
          <a:p>
            <a:r>
              <a:rPr lang="en-US" sz="2600">
                <a:solidFill>
                  <a:schemeClr val="accent1"/>
                </a:solidFill>
              </a:rPr>
              <a:t>March 23</a:t>
            </a:r>
            <a:endParaRPr lang="en-US">
              <a:solidFill>
                <a:schemeClr val="accent1"/>
              </a:solidFill>
            </a:endParaRPr>
          </a:p>
          <a:p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092190-7F7B-489D-85B6-294C5090F610}"/>
              </a:ext>
            </a:extLst>
          </p:cNvPr>
          <p:cNvSpPr txBox="1"/>
          <p:nvPr/>
        </p:nvSpPr>
        <p:spPr>
          <a:xfrm>
            <a:off x="8632169" y="1949411"/>
            <a:ext cx="2938730" cy="46166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600" dirty="0">
                <a:solidFill>
                  <a:schemeClr val="accent1"/>
                </a:solidFill>
              </a:rPr>
              <a:t>Final</a:t>
            </a:r>
            <a:r>
              <a:rPr lang="en-US" sz="2600" dirty="0"/>
              <a:t>! </a:t>
            </a:r>
          </a:p>
          <a:p>
            <a:r>
              <a:rPr lang="en-US" sz="2600" dirty="0"/>
              <a:t>Includes proposal, revised pieces from midterm, and final four pieces</a:t>
            </a:r>
          </a:p>
          <a:p>
            <a:endParaRPr lang="en-US" sz="2600" dirty="0"/>
          </a:p>
          <a:p>
            <a:r>
              <a:rPr lang="en-US" sz="2600"/>
              <a:t>Email</a:t>
            </a:r>
          </a:p>
          <a:p>
            <a:r>
              <a:rPr lang="en-US" sz="2600"/>
              <a:t>Before Class </a:t>
            </a:r>
            <a:endParaRPr lang="en-US" sz="2600" dirty="0"/>
          </a:p>
          <a:p>
            <a:r>
              <a:rPr lang="en-US" sz="2600"/>
              <a:t>Monday</a:t>
            </a:r>
            <a:endParaRPr lang="en-US" sz="2600">
              <a:solidFill>
                <a:srgbClr val="000000"/>
              </a:solidFill>
            </a:endParaRPr>
          </a:p>
          <a:p>
            <a:r>
              <a:rPr lang="en-US" sz="2600">
                <a:solidFill>
                  <a:srgbClr val="00B0F0"/>
                </a:solidFill>
              </a:rPr>
              <a:t>May 4</a:t>
            </a:r>
          </a:p>
          <a:p>
            <a:endParaRPr lang="en-US" sz="3400" dirty="0">
              <a:solidFill>
                <a:schemeClr val="accent2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6FF3EFD-A1A6-4550-B89C-E424EEF14834}"/>
              </a:ext>
            </a:extLst>
          </p:cNvPr>
          <p:cNvSpPr/>
          <p:nvPr/>
        </p:nvSpPr>
        <p:spPr>
          <a:xfrm>
            <a:off x="3255034" y="2101132"/>
            <a:ext cx="1219200" cy="362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210B5BD-AEB6-4084-83F7-07BE0B74E50B}"/>
              </a:ext>
            </a:extLst>
          </p:cNvPr>
          <p:cNvSpPr/>
          <p:nvPr/>
        </p:nvSpPr>
        <p:spPr>
          <a:xfrm>
            <a:off x="6973018" y="2086755"/>
            <a:ext cx="1219200" cy="362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F6E1D7-295D-418E-BBB7-610B1323F2A9}"/>
              </a:ext>
            </a:extLst>
          </p:cNvPr>
          <p:cNvSpPr txBox="1"/>
          <p:nvPr/>
        </p:nvSpPr>
        <p:spPr>
          <a:xfrm>
            <a:off x="874884" y="859909"/>
            <a:ext cx="1156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Music and… Playlist Schedule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FED290-4BB0-49A1-BCD4-D00E468821CC}"/>
              </a:ext>
            </a:extLst>
          </p:cNvPr>
          <p:cNvSpPr txBox="1"/>
          <p:nvPr/>
        </p:nvSpPr>
        <p:spPr>
          <a:xfrm>
            <a:off x="1023670" y="1968877"/>
            <a:ext cx="2277372" cy="46166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600">
                <a:solidFill>
                  <a:schemeClr val="accent1"/>
                </a:solidFill>
              </a:rPr>
              <a:t>Revised proposal </a:t>
            </a:r>
            <a:r>
              <a:rPr lang="en-US" sz="2600"/>
              <a:t>and description of </a:t>
            </a:r>
            <a:r>
              <a:rPr lang="en-US" sz="2600">
                <a:solidFill>
                  <a:schemeClr val="accent1"/>
                </a:solidFill>
              </a:rPr>
              <a:t>one piece </a:t>
            </a:r>
            <a:r>
              <a:rPr lang="en-US" sz="2600"/>
              <a:t>from your playlist  </a:t>
            </a:r>
          </a:p>
          <a:p>
            <a:endParaRPr lang="en-US" sz="2600"/>
          </a:p>
          <a:p>
            <a:r>
              <a:rPr lang="en-US" sz="2600"/>
              <a:t>Paper </a:t>
            </a:r>
          </a:p>
          <a:p>
            <a:r>
              <a:rPr lang="en-US" sz="2600"/>
              <a:t>In-Class Wednesday, </a:t>
            </a:r>
            <a:r>
              <a:rPr lang="en-US" sz="2600">
                <a:solidFill>
                  <a:schemeClr val="accent1"/>
                </a:solidFill>
              </a:rPr>
              <a:t>March 9</a:t>
            </a:r>
          </a:p>
          <a:p>
            <a:endParaRPr lang="en-US" sz="3400">
              <a:solidFill>
                <a:schemeClr val="accent2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86FF3EFD-A1A6-4550-B89C-E424EEF14834}"/>
              </a:ext>
            </a:extLst>
          </p:cNvPr>
          <p:cNvSpPr/>
          <p:nvPr/>
        </p:nvSpPr>
        <p:spPr>
          <a:xfrm>
            <a:off x="3255034" y="2101132"/>
            <a:ext cx="1219200" cy="362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B47317-CB2D-4BCB-BC7A-BAC65D4C1B3C}"/>
              </a:ext>
            </a:extLst>
          </p:cNvPr>
          <p:cNvSpPr txBox="1"/>
          <p:nvPr/>
        </p:nvSpPr>
        <p:spPr>
          <a:xfrm>
            <a:off x="5967663" y="1515979"/>
            <a:ext cx="5002463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>
                <a:ea typeface="+mn-lt"/>
                <a:cs typeface="+mn-lt"/>
              </a:rPr>
              <a:t>- Around 200 words (two to three paragraphs)</a:t>
            </a:r>
            <a:endParaRPr lang="en-US" sz="2600"/>
          </a:p>
          <a:p>
            <a:endParaRPr lang="en-US" sz="2600">
              <a:ea typeface="+mn-lt"/>
              <a:cs typeface="+mn-lt"/>
            </a:endParaRPr>
          </a:p>
          <a:p>
            <a:r>
              <a:rPr lang="en-US" sz="2600">
                <a:ea typeface="+mn-lt"/>
                <a:cs typeface="+mn-lt"/>
              </a:rPr>
              <a:t>-  Information on the </a:t>
            </a:r>
            <a:r>
              <a:rPr lang="en-US" sz="2600" u="sng">
                <a:ea typeface="+mn-lt"/>
                <a:cs typeface="+mn-lt"/>
              </a:rPr>
              <a:t>social context</a:t>
            </a:r>
            <a:r>
              <a:rPr lang="en-US" sz="2600">
                <a:ea typeface="+mn-lt"/>
                <a:cs typeface="+mn-lt"/>
              </a:rPr>
              <a:t> of the piece</a:t>
            </a:r>
            <a:endParaRPr lang="en-US" sz="2600"/>
          </a:p>
          <a:p>
            <a:endParaRPr lang="en-US" sz="2600">
              <a:ea typeface="+mn-lt"/>
              <a:cs typeface="+mn-lt"/>
            </a:endParaRPr>
          </a:p>
          <a:p>
            <a:r>
              <a:rPr lang="en-US" sz="2600">
                <a:ea typeface="+mn-lt"/>
                <a:cs typeface="+mn-lt"/>
              </a:rPr>
              <a:t>- How the piece works with or reflects your topic</a:t>
            </a:r>
            <a:endParaRPr lang="en-US" sz="2600"/>
          </a:p>
          <a:p>
            <a:endParaRPr lang="en-US" sz="2600">
              <a:ea typeface="+mn-lt"/>
              <a:cs typeface="+mn-lt"/>
            </a:endParaRPr>
          </a:p>
          <a:p>
            <a:r>
              <a:rPr lang="en-US" sz="2600">
                <a:ea typeface="+mn-lt"/>
                <a:cs typeface="+mn-lt"/>
              </a:rPr>
              <a:t>- Discussion of at least one musical characteristic that relates to your topic</a:t>
            </a:r>
            <a:r>
              <a:rPr lang="en-US" sz="2600"/>
              <a:t> text</a:t>
            </a:r>
          </a:p>
        </p:txBody>
      </p:sp>
    </p:spTree>
    <p:extLst>
      <p:ext uri="{BB962C8B-B14F-4D97-AF65-F5344CB8AC3E}">
        <p14:creationId xmlns:p14="http://schemas.microsoft.com/office/powerpoint/2010/main" val="1406870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8C077-634E-46F4-8F2C-AF6707BF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17" y="598961"/>
            <a:ext cx="10674785" cy="1356360"/>
          </a:xfrm>
        </p:spPr>
        <p:txBody>
          <a:bodyPr/>
          <a:lstStyle/>
          <a:p>
            <a:r>
              <a:rPr lang="en-US" dirty="0"/>
              <a:t>“What does social context mean, anyway??”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4088-BAF0-431E-93B1-8F8250A1D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4951" y="1823049"/>
            <a:ext cx="10506974" cy="472727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The setting in which a piece of art (in this case music) was created</a:t>
            </a:r>
          </a:p>
          <a:p>
            <a:pPr marL="45720" indent="0">
              <a:lnSpc>
                <a:spcPct val="10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What I want you all to think about: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	“How is the setting (time, place, circumstances, social values, 	etc.) reflected in the music?” 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	“Does the music express this setting?”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tx1"/>
                </a:solidFill>
              </a:rPr>
              <a:t>	“If it doesn’t express the setting, why not? What does it express 	instead?”</a:t>
            </a:r>
          </a:p>
        </p:txBody>
      </p:sp>
    </p:spTree>
    <p:extLst>
      <p:ext uri="{BB962C8B-B14F-4D97-AF65-F5344CB8AC3E}">
        <p14:creationId xmlns:p14="http://schemas.microsoft.com/office/powerpoint/2010/main" val="320507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8C077-634E-46F4-8F2C-AF6707BF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23" y="233237"/>
            <a:ext cx="9875520" cy="1356360"/>
          </a:xfrm>
        </p:spPr>
        <p:txBody>
          <a:bodyPr/>
          <a:lstStyle/>
          <a:p>
            <a:r>
              <a:rPr lang="en-US" dirty="0"/>
              <a:t>Today we’ll be learning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4088-BAF0-431E-93B1-8F8250A1D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589" y="1589597"/>
            <a:ext cx="6167321" cy="44016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Tx/>
              <a:buChar char="-"/>
            </a:pPr>
            <a:r>
              <a:rPr lang="en-US" sz="3400" dirty="0">
                <a:solidFill>
                  <a:schemeClr val="tx1"/>
                </a:solidFill>
              </a:rPr>
              <a:t>How film music </a:t>
            </a:r>
            <a:r>
              <a:rPr lang="en-US" sz="3400" dirty="0"/>
              <a:t>creates emotions </a:t>
            </a:r>
            <a:r>
              <a:rPr lang="en-US" sz="3400" dirty="0">
                <a:solidFill>
                  <a:schemeClr val="tx1"/>
                </a:solidFill>
              </a:rPr>
              <a:t>and helps tell the </a:t>
            </a:r>
            <a:r>
              <a:rPr lang="en-US" sz="3400" dirty="0"/>
              <a:t>story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400" dirty="0">
                <a:solidFill>
                  <a:schemeClr val="tx1"/>
                </a:solidFill>
              </a:rPr>
              <a:t>Film music in Hollywood from the 1930s to 1950s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US" sz="3400" dirty="0">
                <a:solidFill>
                  <a:schemeClr val="tx1"/>
                </a:solidFill>
              </a:rPr>
              <a:t>Film music in countries outside the US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US" sz="3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buFontTx/>
              <a:buChar char="-"/>
            </a:pP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6674B-05FE-4CE4-8B33-6DA0A8BD3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30838" y="911417"/>
            <a:ext cx="5221139" cy="522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0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photo of a person&#10;&#10;Description automatically generated">
            <a:extLst>
              <a:ext uri="{FF2B5EF4-FFF2-40B4-BE49-F238E27FC236}">
                <a16:creationId xmlns:a16="http://schemas.microsoft.com/office/drawing/2014/main" id="{BF74B0F4-EB9C-49CB-B4EE-FD8BF5A8D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868" y="376065"/>
            <a:ext cx="4980318" cy="61058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598923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1"/>
                </a:solidFill>
              </a:rPr>
              <a:t>Silent Film Era (1891-1927)</a:t>
            </a:r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A9D2DAA-90B8-4799-B7C1-D75F79CAD8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54" y="872900"/>
            <a:ext cx="3916220" cy="571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3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Golden Age of Hollywood Musicals: 1930s-early 1950s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BB1EE-1924-48D0-8235-CB67AF931121}"/>
              </a:ext>
            </a:extLst>
          </p:cNvPr>
          <p:cNvSpPr txBox="1"/>
          <p:nvPr/>
        </p:nvSpPr>
        <p:spPr>
          <a:xfrm>
            <a:off x="5302330" y="4002366"/>
            <a:ext cx="66538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Ginger Rogers and Fred Astaire, “They All Laughed” from </a:t>
            </a:r>
            <a:r>
              <a:rPr lang="en-US" sz="2000" i="1" dirty="0"/>
              <a:t>Shall We Dance </a:t>
            </a:r>
            <a:r>
              <a:rPr lang="en-US" sz="2000" dirty="0"/>
              <a:t>(1937)</a:t>
            </a:r>
          </a:p>
          <a:p>
            <a:endParaRPr lang="en-US" sz="2000" dirty="0"/>
          </a:p>
          <a:p>
            <a:r>
              <a:rPr lang="en-US" sz="2000" dirty="0">
                <a:hlinkClick r:id="rId2"/>
              </a:rPr>
              <a:t>https://www.youtube.com/watch?v=_4C8r9hnQfs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23DB8-1A88-49FA-BAE0-DDA3F0DB2144}"/>
              </a:ext>
            </a:extLst>
          </p:cNvPr>
          <p:cNvSpPr txBox="1"/>
          <p:nvPr/>
        </p:nvSpPr>
        <p:spPr>
          <a:xfrm>
            <a:off x="639751" y="1298276"/>
            <a:ext cx="42773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1"/>
                </a:solidFill>
              </a:rPr>
              <a:t>Studio System</a:t>
            </a:r>
          </a:p>
          <a:p>
            <a:endParaRPr lang="en-US" sz="3400" dirty="0">
              <a:solidFill>
                <a:schemeClr val="accent1"/>
              </a:solidFill>
            </a:endParaRPr>
          </a:p>
          <a:p>
            <a:endParaRPr lang="en-US" sz="3400" dirty="0">
              <a:solidFill>
                <a:schemeClr val="accent1"/>
              </a:solidFill>
            </a:endParaRPr>
          </a:p>
          <a:p>
            <a:r>
              <a:rPr lang="en-US" sz="3400" dirty="0">
                <a:solidFill>
                  <a:schemeClr val="accent1"/>
                </a:solidFill>
              </a:rPr>
              <a:t>Hays Code</a:t>
            </a:r>
          </a:p>
          <a:p>
            <a:endParaRPr lang="en-US" sz="3400" dirty="0">
              <a:solidFill>
                <a:schemeClr val="accent1"/>
              </a:solidFill>
            </a:endParaRPr>
          </a:p>
          <a:p>
            <a:endParaRPr lang="en-US" sz="3400" dirty="0">
              <a:solidFill>
                <a:schemeClr val="accent1"/>
              </a:solidFill>
            </a:endParaRPr>
          </a:p>
          <a:p>
            <a:r>
              <a:rPr lang="en-US" sz="3400" dirty="0">
                <a:solidFill>
                  <a:schemeClr val="accent1"/>
                </a:solidFill>
              </a:rPr>
              <a:t>32 Bar Form</a:t>
            </a:r>
          </a:p>
          <a:p>
            <a:endParaRPr lang="en-US" sz="3400" dirty="0">
              <a:solidFill>
                <a:schemeClr val="accent1"/>
              </a:solidFill>
            </a:endParaRPr>
          </a:p>
          <a:p>
            <a:r>
              <a:rPr lang="en-US" sz="3400" dirty="0">
                <a:solidFill>
                  <a:schemeClr val="accent1"/>
                </a:solidFill>
              </a:rPr>
              <a:t>Refer to textbook for discussion of terms </a:t>
            </a:r>
          </a:p>
        </p:txBody>
      </p:sp>
    </p:spTree>
    <p:extLst>
      <p:ext uri="{BB962C8B-B14F-4D97-AF65-F5344CB8AC3E}">
        <p14:creationId xmlns:p14="http://schemas.microsoft.com/office/powerpoint/2010/main" val="25137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Golden Age of Hollywood Musicals: 1930s-early 1950s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BB1EE-1924-48D0-8235-CB67AF931121}"/>
              </a:ext>
            </a:extLst>
          </p:cNvPr>
          <p:cNvSpPr txBox="1"/>
          <p:nvPr/>
        </p:nvSpPr>
        <p:spPr>
          <a:xfrm>
            <a:off x="5124050" y="4192288"/>
            <a:ext cx="6653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Ethel Waters and Bill Bailey, “Taking a Chance on Love” from </a:t>
            </a:r>
            <a:r>
              <a:rPr lang="en-US" i="1" dirty="0"/>
              <a:t>Cabin in the Sky </a:t>
            </a:r>
            <a:r>
              <a:rPr lang="en-US" dirty="0"/>
              <a:t>(1943)</a:t>
            </a:r>
          </a:p>
          <a:p>
            <a:r>
              <a:rPr lang="en-US" dirty="0">
                <a:hlinkClick r:id="rId2"/>
              </a:rPr>
              <a:t>https://www.youtube.com/watch?v=Ue_jOJ8GfhI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23DB8-1A88-49FA-BAE0-DDA3F0DB2144}"/>
              </a:ext>
            </a:extLst>
          </p:cNvPr>
          <p:cNvSpPr txBox="1"/>
          <p:nvPr/>
        </p:nvSpPr>
        <p:spPr>
          <a:xfrm>
            <a:off x="1364369" y="2007074"/>
            <a:ext cx="317168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accent1"/>
                </a:solidFill>
              </a:rPr>
              <a:t>32 Bar Form</a:t>
            </a:r>
          </a:p>
          <a:p>
            <a:endParaRPr lang="en-US" sz="3400" dirty="0"/>
          </a:p>
          <a:p>
            <a:endParaRPr lang="en-US" sz="3400" dirty="0"/>
          </a:p>
          <a:p>
            <a:r>
              <a:rPr lang="en-US" sz="3400" dirty="0">
                <a:solidFill>
                  <a:schemeClr val="accent1"/>
                </a:solidFill>
              </a:rPr>
              <a:t>Race Films</a:t>
            </a:r>
          </a:p>
          <a:p>
            <a:endParaRPr lang="en-US" sz="3400" dirty="0">
              <a:solidFill>
                <a:schemeClr val="accent1"/>
              </a:solidFill>
            </a:endParaRPr>
          </a:p>
          <a:p>
            <a:r>
              <a:rPr lang="en-US" sz="3400" dirty="0">
                <a:solidFill>
                  <a:schemeClr val="accent1"/>
                </a:solidFill>
              </a:rPr>
              <a:t>Refer to textbook for discussion of terms </a:t>
            </a:r>
          </a:p>
          <a:p>
            <a:endParaRPr lang="en-US" sz="3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Hollywood Film Music After WWII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8B5C16-2DE8-44A6-A899-25BEFC11CD1D}"/>
              </a:ext>
            </a:extLst>
          </p:cNvPr>
          <p:cNvSpPr txBox="1"/>
          <p:nvPr/>
        </p:nvSpPr>
        <p:spPr>
          <a:xfrm>
            <a:off x="1312610" y="1679269"/>
            <a:ext cx="607160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Collapse of studio system</a:t>
            </a:r>
          </a:p>
          <a:p>
            <a:endParaRPr lang="en-US" sz="3400" dirty="0"/>
          </a:p>
          <a:p>
            <a:r>
              <a:rPr lang="en-US" sz="3400" dirty="0"/>
              <a:t>Hays Code </a:t>
            </a:r>
            <a:r>
              <a:rPr lang="en-US" sz="3400" dirty="0">
                <a:sym typeface="Wingdings" panose="05000000000000000000" pitchFamily="2" charset="2"/>
              </a:rPr>
              <a:t> MPAA Ratings</a:t>
            </a:r>
          </a:p>
          <a:p>
            <a:endParaRPr lang="en-US" sz="3400" dirty="0">
              <a:sym typeface="Wingdings" panose="05000000000000000000" pitchFamily="2" charset="2"/>
            </a:endParaRPr>
          </a:p>
          <a:p>
            <a:r>
              <a:rPr lang="en-US" sz="3400" dirty="0">
                <a:sym typeface="Wingdings" panose="05000000000000000000" pitchFamily="2" charset="2"/>
              </a:rPr>
              <a:t>Diversification: pop stars and rock stars on screen</a:t>
            </a:r>
          </a:p>
          <a:p>
            <a:endParaRPr lang="en-US" sz="3400" dirty="0"/>
          </a:p>
        </p:txBody>
      </p:sp>
      <p:pic>
        <p:nvPicPr>
          <p:cNvPr id="11" name="Picture 10" descr="A close up of a newspaper&#10;&#10;Description automatically generated">
            <a:extLst>
              <a:ext uri="{FF2B5EF4-FFF2-40B4-BE49-F238E27FC236}">
                <a16:creationId xmlns:a16="http://schemas.microsoft.com/office/drawing/2014/main" id="{49AF5C77-BA8B-4716-BF89-58FC6E8E2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4540" y="328795"/>
            <a:ext cx="4198375" cy="61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Opening Scene, </a:t>
            </a:r>
            <a:r>
              <a:rPr lang="en-US" sz="3800" i="1" dirty="0">
                <a:solidFill>
                  <a:schemeClr val="accent1"/>
                </a:solidFill>
              </a:rPr>
              <a:t>The Day the Earth Stood Still </a:t>
            </a:r>
            <a:r>
              <a:rPr lang="en-US" sz="3800" dirty="0">
                <a:solidFill>
                  <a:schemeClr val="accent1"/>
                </a:solidFill>
              </a:rPr>
              <a:t>(1951)</a:t>
            </a:r>
          </a:p>
          <a:p>
            <a:r>
              <a:rPr lang="en-US" sz="3800" dirty="0">
                <a:solidFill>
                  <a:schemeClr val="accent1"/>
                </a:solidFill>
              </a:rPr>
              <a:t>Bernard Herrmann (1911-1975)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23DB8-1A88-49FA-BAE0-DDA3F0DB2144}"/>
              </a:ext>
            </a:extLst>
          </p:cNvPr>
          <p:cNvSpPr txBox="1"/>
          <p:nvPr/>
        </p:nvSpPr>
        <p:spPr>
          <a:xfrm>
            <a:off x="1125007" y="1523995"/>
            <a:ext cx="67192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/>
              <a:t>Directed by Robert Wise</a:t>
            </a:r>
          </a:p>
          <a:p>
            <a:endParaRPr lang="en-US" sz="3400" dirty="0"/>
          </a:p>
          <a:p>
            <a:r>
              <a:rPr lang="en-US" sz="3400" dirty="0"/>
              <a:t>Music by Bernard Herrmann </a:t>
            </a:r>
          </a:p>
          <a:p>
            <a:r>
              <a:rPr lang="en-US" sz="3400" dirty="0"/>
              <a:t>	- Partner to Alfred Hitchcock</a:t>
            </a:r>
          </a:p>
          <a:p>
            <a:pPr lvl="2"/>
            <a:r>
              <a:rPr lang="en-US" sz="2800" i="1" dirty="0"/>
              <a:t>Vertigo</a:t>
            </a:r>
            <a:r>
              <a:rPr lang="en-US" sz="2800" dirty="0"/>
              <a:t> (1958)</a:t>
            </a:r>
          </a:p>
          <a:p>
            <a:pPr lvl="2"/>
            <a:r>
              <a:rPr lang="en-US" sz="2800" i="1" dirty="0"/>
              <a:t>North by Northwest </a:t>
            </a:r>
            <a:r>
              <a:rPr lang="en-US" sz="2800" dirty="0"/>
              <a:t>(1959) </a:t>
            </a:r>
          </a:p>
          <a:p>
            <a:pPr lvl="2"/>
            <a:r>
              <a:rPr lang="en-US" sz="2800" i="1" dirty="0"/>
              <a:t>Psycho</a:t>
            </a:r>
            <a:r>
              <a:rPr lang="en-US" sz="2800" dirty="0"/>
              <a:t> (1960)</a:t>
            </a:r>
          </a:p>
          <a:p>
            <a:pPr lvl="2"/>
            <a:r>
              <a:rPr lang="en-US" sz="2800" i="1" dirty="0"/>
              <a:t>The Birds</a:t>
            </a:r>
            <a:r>
              <a:rPr lang="en-US" sz="2800" dirty="0"/>
              <a:t> (1963)</a:t>
            </a:r>
          </a:p>
          <a:p>
            <a:r>
              <a:rPr lang="en-US" sz="2800" dirty="0"/>
              <a:t>Refer to course schedule for link to clip; refer to textbook for musical discussion</a:t>
            </a:r>
          </a:p>
        </p:txBody>
      </p:sp>
      <p:pic>
        <p:nvPicPr>
          <p:cNvPr id="17" name="Picture 16" descr="A picture containing text, book, woman, front&#10;&#10;Description automatically generated">
            <a:extLst>
              <a:ext uri="{FF2B5EF4-FFF2-40B4-BE49-F238E27FC236}">
                <a16:creationId xmlns:a16="http://schemas.microsoft.com/office/drawing/2014/main" id="{C1B0C68A-2539-4F79-9338-85EF470EF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72092" y="1057310"/>
            <a:ext cx="3588590" cy="533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Opening Scene, </a:t>
            </a:r>
            <a:r>
              <a:rPr lang="en-US" sz="3800" i="1" dirty="0">
                <a:solidFill>
                  <a:schemeClr val="accent1"/>
                </a:solidFill>
              </a:rPr>
              <a:t>The Day the Earth Stood Still </a:t>
            </a:r>
            <a:r>
              <a:rPr lang="en-US" sz="3800" dirty="0">
                <a:solidFill>
                  <a:schemeClr val="accent1"/>
                </a:solidFill>
              </a:rPr>
              <a:t>(1951)</a:t>
            </a:r>
          </a:p>
          <a:p>
            <a:r>
              <a:rPr lang="en-US" sz="3800" dirty="0">
                <a:solidFill>
                  <a:schemeClr val="accent1"/>
                </a:solidFill>
              </a:rPr>
              <a:t>Bernard Herrmann (1911-1975)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23DB8-1A88-49FA-BAE0-DDA3F0DB2144}"/>
              </a:ext>
            </a:extLst>
          </p:cNvPr>
          <p:cNvSpPr txBox="1"/>
          <p:nvPr/>
        </p:nvSpPr>
        <p:spPr>
          <a:xfrm>
            <a:off x="1265887" y="2336393"/>
            <a:ext cx="47150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</a:rPr>
              <a:t>Theremin</a:t>
            </a:r>
            <a:r>
              <a:rPr lang="en-US" sz="3000" dirty="0"/>
              <a:t>: electronic instrument that transforms electromagnetic waves from the human body into sound</a:t>
            </a:r>
          </a:p>
          <a:p>
            <a:endParaRPr lang="en-US" sz="3000" dirty="0"/>
          </a:p>
          <a:p>
            <a:r>
              <a:rPr lang="en-US" sz="3200" dirty="0">
                <a:hlinkClick r:id="rId2"/>
              </a:rPr>
              <a:t>https://www.youtube.com/watch?v=K6KbEnGnymk</a:t>
            </a:r>
            <a:endParaRPr lang="en-US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3477AC-3FA2-4845-8864-36FAA6C8A7AB}"/>
              </a:ext>
            </a:extLst>
          </p:cNvPr>
          <p:cNvSpPr txBox="1"/>
          <p:nvPr/>
        </p:nvSpPr>
        <p:spPr>
          <a:xfrm>
            <a:off x="6211021" y="5698700"/>
            <a:ext cx="5463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Pringle, performing </a:t>
            </a:r>
            <a:r>
              <a:rPr lang="en-US" i="1" dirty="0"/>
              <a:t>Over the Rainbow </a:t>
            </a:r>
            <a:r>
              <a:rPr lang="en-US" dirty="0"/>
              <a:t>on a 1929 RCA </a:t>
            </a:r>
            <a:r>
              <a:rPr lang="en-US" dirty="0" err="1"/>
              <a:t>theremin</a:t>
            </a:r>
            <a:r>
              <a:rPr lang="en-US" dirty="0"/>
              <a:t> used on film and TV soundtracks</a:t>
            </a:r>
          </a:p>
        </p:txBody>
      </p:sp>
    </p:spTree>
    <p:extLst>
      <p:ext uri="{BB962C8B-B14F-4D97-AF65-F5344CB8AC3E}">
        <p14:creationId xmlns:p14="http://schemas.microsoft.com/office/powerpoint/2010/main" val="34880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1E3109D-5290-4F32-89A8-FC441143D445}"/>
              </a:ext>
            </a:extLst>
          </p:cNvPr>
          <p:cNvSpPr txBox="1"/>
          <p:nvPr/>
        </p:nvSpPr>
        <p:spPr>
          <a:xfrm>
            <a:off x="529085" y="328795"/>
            <a:ext cx="113121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accent1"/>
                </a:solidFill>
              </a:rPr>
              <a:t>Fire festival scene, </a:t>
            </a:r>
            <a:r>
              <a:rPr lang="en-US" sz="3800" i="1" dirty="0">
                <a:solidFill>
                  <a:schemeClr val="accent1"/>
                </a:solidFill>
              </a:rPr>
              <a:t>The Hidden Fortress </a:t>
            </a:r>
            <a:r>
              <a:rPr lang="en-US" sz="3800" dirty="0">
                <a:solidFill>
                  <a:schemeClr val="accent1"/>
                </a:solidFill>
              </a:rPr>
              <a:t>(1958)</a:t>
            </a:r>
          </a:p>
          <a:p>
            <a:r>
              <a:rPr lang="en-US" sz="3800" dirty="0">
                <a:solidFill>
                  <a:schemeClr val="accent1"/>
                </a:solidFill>
              </a:rPr>
              <a:t>Music by Masaru Sato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A23DB8-1A88-49FA-BAE0-DDA3F0DB2144}"/>
              </a:ext>
            </a:extLst>
          </p:cNvPr>
          <p:cNvSpPr txBox="1"/>
          <p:nvPr/>
        </p:nvSpPr>
        <p:spPr>
          <a:xfrm>
            <a:off x="758851" y="2464133"/>
            <a:ext cx="72272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Directed by Akira Kurosawa (1910-1998)</a:t>
            </a:r>
          </a:p>
          <a:p>
            <a:endParaRPr lang="en-US" sz="3200" dirty="0"/>
          </a:p>
          <a:p>
            <a:r>
              <a:rPr lang="en-US" sz="3200" dirty="0"/>
              <a:t>Fire festival scene features </a:t>
            </a:r>
            <a:r>
              <a:rPr lang="en-US" sz="3200" dirty="0" err="1">
                <a:solidFill>
                  <a:schemeClr val="accent1"/>
                </a:solidFill>
              </a:rPr>
              <a:t>shakuhachi</a:t>
            </a:r>
            <a:r>
              <a:rPr lang="en-US" sz="3200" dirty="0"/>
              <a:t> and </a:t>
            </a:r>
            <a:r>
              <a:rPr lang="en-US" sz="3200" dirty="0">
                <a:solidFill>
                  <a:schemeClr val="accent1"/>
                </a:solidFill>
              </a:rPr>
              <a:t>taiko drums</a:t>
            </a:r>
          </a:p>
          <a:p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dirty="0"/>
              <a:t>Refer to course schedule for link to clip; refer to textbook for musical discussion</a:t>
            </a:r>
          </a:p>
          <a:p>
            <a:endParaRPr lang="en-US" sz="3200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 descr="A person holding a sign posing for the camera&#10;&#10;Description automatically generated">
            <a:extLst>
              <a:ext uri="{FF2B5EF4-FFF2-40B4-BE49-F238E27FC236}">
                <a16:creationId xmlns:a16="http://schemas.microsoft.com/office/drawing/2014/main" id="{D5173F52-2692-4984-956D-9DAF54E49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19549" y="1127183"/>
            <a:ext cx="3705343" cy="525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18359098067C4DAB1490B24ACEAC08" ma:contentTypeVersion="13" ma:contentTypeDescription="Create a new document." ma:contentTypeScope="" ma:versionID="44942bb70da026f300abb481ec78ba84">
  <xsd:schema xmlns:xsd="http://www.w3.org/2001/XMLSchema" xmlns:xs="http://www.w3.org/2001/XMLSchema" xmlns:p="http://schemas.microsoft.com/office/2006/metadata/properties" xmlns:ns3="f6b45a90-ec20-418f-9143-70e5cd355962" xmlns:ns4="814283af-58b6-4df5-a083-56197c49a8b0" targetNamespace="http://schemas.microsoft.com/office/2006/metadata/properties" ma:root="true" ma:fieldsID="974ac35a08c45b006580b8d47f084de1" ns3:_="" ns4:_="">
    <xsd:import namespace="f6b45a90-ec20-418f-9143-70e5cd355962"/>
    <xsd:import namespace="814283af-58b6-4df5-a083-56197c49a8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45a90-ec20-418f-9143-70e5cd3559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283af-58b6-4df5-a083-56197c49a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19FC6-5F90-41EE-B452-892AA07C43B0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14283af-58b6-4df5-a083-56197c49a8b0"/>
    <ds:schemaRef ds:uri="http://schemas.openxmlformats.org/package/2006/metadata/core-properties"/>
    <ds:schemaRef ds:uri="f6b45a90-ec20-418f-9143-70e5cd355962"/>
    <ds:schemaRef ds:uri="http://purl.org/dc/dcmitype/"/>
    <ds:schemaRef ds:uri="http://purl.org/dc/terms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8076729-82FC-4F60-87B9-4317DE7904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AFDE8-514C-4E35-97CF-04516FF3A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b45a90-ec20-418f-9143-70e5cd355962"/>
    <ds:schemaRef ds:uri="814283af-58b6-4df5-a083-56197c49a8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13254</TotalTime>
  <Words>503</Words>
  <Application>Microsoft Office PowerPoint</Application>
  <PresentationFormat>Widescreen</PresentationFormat>
  <Paragraphs>107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Corbel</vt:lpstr>
      <vt:lpstr>Basis</vt:lpstr>
      <vt:lpstr>Music 1: Exploring music</vt:lpstr>
      <vt:lpstr>Today we’ll be learning about…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“What does social context mean, anyway??”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1: Exploring music</dc:title>
  <dc:creator>Samuel Teeple</dc:creator>
  <cp:lastModifiedBy>Samuel Teeple</cp:lastModifiedBy>
  <cp:revision>182</cp:revision>
  <dcterms:created xsi:type="dcterms:W3CDTF">2019-08-28T03:06:38Z</dcterms:created>
  <dcterms:modified xsi:type="dcterms:W3CDTF">2020-03-11T20:38:42Z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0x0101001A18359098067C4DAB1490B24ACEAC08</vt:lpwstr>
  </property>
</Properties>
</file>