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84" r:id="rId2"/>
    <p:sldId id="310" r:id="rId3"/>
    <p:sldId id="331" r:id="rId4"/>
    <p:sldId id="332" r:id="rId5"/>
    <p:sldId id="333" r:id="rId6"/>
    <p:sldId id="336" r:id="rId7"/>
    <p:sldId id="334" r:id="rId8"/>
    <p:sldId id="33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64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2" autoAdjust="0"/>
    <p:restoredTop sz="94666" autoAdjust="0"/>
  </p:normalViewPr>
  <p:slideViewPr>
    <p:cSldViewPr snapToGrid="0">
      <p:cViewPr varScale="1">
        <p:scale>
          <a:sx n="83" d="100"/>
          <a:sy n="83" d="100"/>
        </p:scale>
        <p:origin x="3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E1493-AB28-42D1-A10C-05DA39A9ECE6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3A9C3-89BC-4AF1-9422-C74F57D58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7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kind of technology is audible in the last piece I played? Eric B and Ra Kim, Microphone </a:t>
            </a:r>
            <a:r>
              <a:rPr lang="en-US" dirty="0" err="1"/>
              <a:t>Fiend</a:t>
            </a:r>
            <a:r>
              <a:rPr lang="en-US" dirty="0" err="1">
                <a:sym typeface="Wingdings" panose="05000000000000000000" pitchFamily="2" charset="2"/>
              </a:rPr>
              <a:t>drum</a:t>
            </a:r>
            <a:r>
              <a:rPr lang="en-US" dirty="0">
                <a:sym typeface="Wingdings" panose="05000000000000000000" pitchFamily="2" charset="2"/>
              </a:rPr>
              <a:t> machine; e guitar (sampled); microphone; record scratches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3A9C3-89BC-4AF1-9422-C74F57D58D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25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02D08-6165-433E-AB04-4069E2F8D09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42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8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0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8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0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8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6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6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EC02D08-6165-433E-AB04-4069E2F8D09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3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purdue.edu/owl/research_and_citation/mla_style/mla_formatting_and_style_guide/mla_general_format.html" TargetMode="External"/><Relationship Id="rId2" Type="http://schemas.openxmlformats.org/officeDocument/2006/relationships/hyperlink" Target="https://owl.purdue.edu/owl/research_and_citation/apa_style/apa_formatting_and_style_guide/general_format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y.qc.cuny.edu/services/research/questions/" TargetMode="External"/><Relationship Id="rId2" Type="http://schemas.openxmlformats.org/officeDocument/2006/relationships/hyperlink" Target="https://qc-cuny.libguides.com/music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hyperlink" Target="https://qc-cuny.libguides.com/instru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9D237-8FA8-4379-9027-5A8B921E0F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Music 1: Exploring music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2C19C1-BB04-4519-9B8A-5D0E0D210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4244195"/>
            <a:ext cx="8767860" cy="1013603"/>
          </a:xfrm>
        </p:spPr>
        <p:txBody>
          <a:bodyPr>
            <a:normAutofit/>
          </a:bodyPr>
          <a:lstStyle/>
          <a:p>
            <a:r>
              <a:rPr lang="en-US" sz="3700" dirty="0"/>
              <a:t>Citation and Research</a:t>
            </a:r>
          </a:p>
        </p:txBody>
      </p:sp>
    </p:spTree>
    <p:extLst>
      <p:ext uri="{BB962C8B-B14F-4D97-AF65-F5344CB8AC3E}">
        <p14:creationId xmlns:p14="http://schemas.microsoft.com/office/powerpoint/2010/main" val="104262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9EC2C94-ADD9-41E4-998D-5E729A4CC07C}"/>
              </a:ext>
            </a:extLst>
          </p:cNvPr>
          <p:cNvSpPr txBox="1"/>
          <p:nvPr/>
        </p:nvSpPr>
        <p:spPr>
          <a:xfrm>
            <a:off x="540588" y="483761"/>
            <a:ext cx="7504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What is citation?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E33A0B-0F01-47AE-9D7D-41D7479DDDFB}"/>
              </a:ext>
            </a:extLst>
          </p:cNvPr>
          <p:cNvSpPr txBox="1"/>
          <p:nvPr/>
        </p:nvSpPr>
        <p:spPr>
          <a:xfrm>
            <a:off x="1227825" y="1228397"/>
            <a:ext cx="75049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By using citations, you let other people know where you found a certain piece of information.</a:t>
            </a:r>
          </a:p>
          <a:p>
            <a:endParaRPr lang="en-US" sz="4000" dirty="0"/>
          </a:p>
          <a:p>
            <a:r>
              <a:rPr lang="en-US" sz="4000" dirty="0"/>
              <a:t>You also let them know that you didn’t come up with that piece of information on your own.</a:t>
            </a:r>
          </a:p>
        </p:txBody>
      </p:sp>
      <p:pic>
        <p:nvPicPr>
          <p:cNvPr id="3" name="Graphic 2" descr="Lightbulb">
            <a:extLst>
              <a:ext uri="{FF2B5EF4-FFF2-40B4-BE49-F238E27FC236}">
                <a16:creationId xmlns:a16="http://schemas.microsoft.com/office/drawing/2014/main" id="{3BAB4CCE-05D5-402B-BD86-22D485182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76648">
            <a:off x="9018196" y="3270130"/>
            <a:ext cx="3004150" cy="300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45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9EC2C94-ADD9-41E4-998D-5E729A4CC07C}"/>
              </a:ext>
            </a:extLst>
          </p:cNvPr>
          <p:cNvSpPr txBox="1"/>
          <p:nvPr/>
        </p:nvSpPr>
        <p:spPr>
          <a:xfrm>
            <a:off x="540588" y="483761"/>
            <a:ext cx="7504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What is citation?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E33A0B-0F01-47AE-9D7D-41D7479DDDFB}"/>
              </a:ext>
            </a:extLst>
          </p:cNvPr>
          <p:cNvSpPr txBox="1"/>
          <p:nvPr/>
        </p:nvSpPr>
        <p:spPr>
          <a:xfrm>
            <a:off x="1250829" y="1280156"/>
            <a:ext cx="750498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/>
              <a:t>Citations protect you from being accused of </a:t>
            </a:r>
            <a:r>
              <a:rPr lang="en-US" sz="3800" dirty="0">
                <a:solidFill>
                  <a:schemeClr val="accent1"/>
                </a:solidFill>
              </a:rPr>
              <a:t>plagiarism</a:t>
            </a:r>
            <a:r>
              <a:rPr lang="en-US" sz="3800" dirty="0"/>
              <a:t>!</a:t>
            </a:r>
          </a:p>
          <a:p>
            <a:endParaRPr lang="en-US" sz="3800" dirty="0"/>
          </a:p>
          <a:p>
            <a:r>
              <a:rPr lang="en-US" sz="3800" dirty="0">
                <a:solidFill>
                  <a:schemeClr val="accent1"/>
                </a:solidFill>
              </a:rPr>
              <a:t>Plagiarism</a:t>
            </a:r>
            <a:r>
              <a:rPr lang="en-US" sz="3800" dirty="0"/>
              <a:t>: taking someone’s words or ideas and claiming them as your own</a:t>
            </a:r>
          </a:p>
          <a:p>
            <a:r>
              <a:rPr lang="en-US" sz="3800" dirty="0">
                <a:sym typeface="Wingdings" panose="05000000000000000000" pitchFamily="2" charset="2"/>
              </a:rPr>
              <a:t>	failing an assignment</a:t>
            </a:r>
          </a:p>
          <a:p>
            <a:r>
              <a:rPr lang="en-US" sz="3800" dirty="0">
                <a:sym typeface="Wingdings" panose="05000000000000000000" pitchFamily="2" charset="2"/>
              </a:rPr>
              <a:t>	failing a course</a:t>
            </a:r>
          </a:p>
          <a:p>
            <a:r>
              <a:rPr lang="en-US" sz="3800" dirty="0">
                <a:sym typeface="Wingdings" panose="05000000000000000000" pitchFamily="2" charset="2"/>
              </a:rPr>
              <a:t>	expulsion</a:t>
            </a:r>
            <a:r>
              <a:rPr lang="en-US" sz="4000" dirty="0">
                <a:sym typeface="Wingdings" panose="05000000000000000000" pitchFamily="2" charset="2"/>
              </a:rPr>
              <a:t>	</a:t>
            </a:r>
          </a:p>
          <a:p>
            <a:endParaRPr lang="en-US" sz="4000" dirty="0"/>
          </a:p>
        </p:txBody>
      </p:sp>
      <p:pic>
        <p:nvPicPr>
          <p:cNvPr id="3" name="Graphic 2" descr="Lightbulb">
            <a:extLst>
              <a:ext uri="{FF2B5EF4-FFF2-40B4-BE49-F238E27FC236}">
                <a16:creationId xmlns:a16="http://schemas.microsoft.com/office/drawing/2014/main" id="{3BAB4CCE-05D5-402B-BD86-22D485182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76648">
            <a:off x="9018196" y="3270130"/>
            <a:ext cx="3004150" cy="300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49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9EC2C94-ADD9-41E4-998D-5E729A4CC07C}"/>
              </a:ext>
            </a:extLst>
          </p:cNvPr>
          <p:cNvSpPr txBox="1"/>
          <p:nvPr/>
        </p:nvSpPr>
        <p:spPr>
          <a:xfrm>
            <a:off x="540588" y="483761"/>
            <a:ext cx="7504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What is citation?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E33A0B-0F01-47AE-9D7D-41D7479DDDFB}"/>
              </a:ext>
            </a:extLst>
          </p:cNvPr>
          <p:cNvSpPr txBox="1"/>
          <p:nvPr/>
        </p:nvSpPr>
        <p:spPr>
          <a:xfrm>
            <a:off x="1250829" y="1280156"/>
            <a:ext cx="810595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a citation looks like: </a:t>
            </a:r>
          </a:p>
          <a:p>
            <a:r>
              <a:rPr lang="en-US" sz="4000" dirty="0"/>
              <a:t>APA style, book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2200" dirty="0">
                <a:solidFill>
                  <a:srgbClr val="FF0000"/>
                </a:solidFill>
              </a:rPr>
              <a:t>Calfee, R. C., &amp; Valencia, R. R. </a:t>
            </a:r>
            <a:r>
              <a:rPr lang="en-US" sz="2200" dirty="0">
                <a:solidFill>
                  <a:srgbClr val="92D050"/>
                </a:solidFill>
              </a:rPr>
              <a:t>(1991).</a:t>
            </a:r>
            <a:r>
              <a:rPr lang="en-US" sz="2200" dirty="0"/>
              <a:t> </a:t>
            </a:r>
            <a:r>
              <a:rPr lang="en-US" sz="2200" i="1" dirty="0">
                <a:solidFill>
                  <a:srgbClr val="7030A0"/>
                </a:solidFill>
              </a:rPr>
              <a:t>APA guide to preparing manuscripts for journal publication</a:t>
            </a:r>
            <a:r>
              <a:rPr lang="en-US" sz="2200" dirty="0">
                <a:solidFill>
                  <a:srgbClr val="7030A0"/>
                </a:solidFill>
              </a:rPr>
              <a:t>.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C000"/>
                </a:solidFill>
              </a:rPr>
              <a:t>Washington, DC: </a:t>
            </a:r>
            <a:r>
              <a:rPr lang="en-US" sz="2200" dirty="0"/>
              <a:t>American Psychological Association.</a:t>
            </a:r>
          </a:p>
        </p:txBody>
      </p:sp>
      <p:pic>
        <p:nvPicPr>
          <p:cNvPr id="3" name="Graphic 2" descr="Lightbulb">
            <a:extLst>
              <a:ext uri="{FF2B5EF4-FFF2-40B4-BE49-F238E27FC236}">
                <a16:creationId xmlns:a16="http://schemas.microsoft.com/office/drawing/2014/main" id="{3BAB4CCE-05D5-402B-BD86-22D485182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76648">
            <a:off x="9018196" y="3270130"/>
            <a:ext cx="3004150" cy="30041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5DDF6E-34A9-43FF-81CF-30B3BE7FC290}"/>
              </a:ext>
            </a:extLst>
          </p:cNvPr>
          <p:cNvSpPr txBox="1"/>
          <p:nvPr/>
        </p:nvSpPr>
        <p:spPr>
          <a:xfrm>
            <a:off x="810883" y="3397726"/>
            <a:ext cx="1196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Authors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43C977-7D2B-4B2F-83B2-C1725DF1CDAC}"/>
              </a:ext>
            </a:extLst>
          </p:cNvPr>
          <p:cNvSpPr txBox="1"/>
          <p:nvPr/>
        </p:nvSpPr>
        <p:spPr>
          <a:xfrm>
            <a:off x="4694990" y="2938872"/>
            <a:ext cx="148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Date it was published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FAE847-CA5A-4925-BBDA-2AD9D2CD9CBF}"/>
              </a:ext>
            </a:extLst>
          </p:cNvPr>
          <p:cNvSpPr txBox="1"/>
          <p:nvPr/>
        </p:nvSpPr>
        <p:spPr>
          <a:xfrm>
            <a:off x="6508661" y="3429000"/>
            <a:ext cx="148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27586D-B12B-474B-9EDD-204BEF816E3B}"/>
              </a:ext>
            </a:extLst>
          </p:cNvPr>
          <p:cNvSpPr txBox="1"/>
          <p:nvPr/>
        </p:nvSpPr>
        <p:spPr>
          <a:xfrm>
            <a:off x="5892623" y="4392368"/>
            <a:ext cx="148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City it was published 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AA845B-4281-4FE4-A76F-D390CE3D3469}"/>
              </a:ext>
            </a:extLst>
          </p:cNvPr>
          <p:cNvSpPr txBox="1"/>
          <p:nvPr/>
        </p:nvSpPr>
        <p:spPr>
          <a:xfrm>
            <a:off x="884335" y="4782681"/>
            <a:ext cx="148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Publisher</a:t>
            </a:r>
          </a:p>
        </p:txBody>
      </p:sp>
    </p:spTree>
    <p:extLst>
      <p:ext uri="{BB962C8B-B14F-4D97-AF65-F5344CB8AC3E}">
        <p14:creationId xmlns:p14="http://schemas.microsoft.com/office/powerpoint/2010/main" val="424090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9EC2C94-ADD9-41E4-998D-5E729A4CC07C}"/>
              </a:ext>
            </a:extLst>
          </p:cNvPr>
          <p:cNvSpPr txBox="1"/>
          <p:nvPr/>
        </p:nvSpPr>
        <p:spPr>
          <a:xfrm>
            <a:off x="540588" y="483761"/>
            <a:ext cx="7504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What is citation?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E33A0B-0F01-47AE-9D7D-41D7479DDDFB}"/>
              </a:ext>
            </a:extLst>
          </p:cNvPr>
          <p:cNvSpPr txBox="1"/>
          <p:nvPr/>
        </p:nvSpPr>
        <p:spPr>
          <a:xfrm>
            <a:off x="1250829" y="1280156"/>
            <a:ext cx="810595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Different types of sources (books vs webpage vs articles, etc.) get different forms of citation</a:t>
            </a:r>
          </a:p>
          <a:p>
            <a:endParaRPr lang="en-US" sz="3000" dirty="0"/>
          </a:p>
          <a:p>
            <a:r>
              <a:rPr lang="en-US" sz="3000" dirty="0"/>
              <a:t>APA style, journal article</a:t>
            </a:r>
          </a:p>
          <a:p>
            <a:endParaRPr lang="en-US" sz="3400" dirty="0"/>
          </a:p>
          <a:p>
            <a:endParaRPr lang="en-US" sz="3400" dirty="0"/>
          </a:p>
          <a:p>
            <a:r>
              <a:rPr lang="en-US" dirty="0">
                <a:solidFill>
                  <a:srgbClr val="FF0000"/>
                </a:solidFill>
              </a:rPr>
              <a:t>Wooldridge, M.B., &amp; Shapka, J. </a:t>
            </a:r>
            <a:r>
              <a:rPr lang="en-US" dirty="0">
                <a:solidFill>
                  <a:srgbClr val="92D050"/>
                </a:solidFill>
              </a:rPr>
              <a:t>(2012). </a:t>
            </a:r>
            <a:r>
              <a:rPr lang="en-US" dirty="0">
                <a:solidFill>
                  <a:srgbClr val="7030A0"/>
                </a:solidFill>
              </a:rPr>
              <a:t>Playing with technology: Mother-toddler interaction scores lower during play with electronic toys</a:t>
            </a:r>
            <a:r>
              <a:rPr lang="en-US" dirty="0"/>
              <a:t>. </a:t>
            </a:r>
            <a:r>
              <a:rPr lang="en-US" i="1" dirty="0">
                <a:solidFill>
                  <a:schemeClr val="accent5"/>
                </a:solidFill>
              </a:rPr>
              <a:t>Journal of Applied Developmental Psychology</a:t>
            </a:r>
            <a:r>
              <a:rPr lang="en-US" i="1" dirty="0"/>
              <a:t>, </a:t>
            </a:r>
            <a:r>
              <a:rPr lang="en-US" i="1" dirty="0">
                <a:solidFill>
                  <a:srgbClr val="FFC000"/>
                </a:solidFill>
              </a:rPr>
              <a:t>33</a:t>
            </a:r>
            <a:r>
              <a:rPr lang="en-US" dirty="0">
                <a:solidFill>
                  <a:srgbClr val="FFC000"/>
                </a:solidFill>
              </a:rPr>
              <a:t>(5)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211-218</a:t>
            </a:r>
            <a:r>
              <a:rPr lang="en-US" dirty="0"/>
              <a:t>.</a:t>
            </a:r>
            <a:endParaRPr lang="en-US" sz="3400" dirty="0"/>
          </a:p>
          <a:p>
            <a:endParaRPr lang="en-US" sz="4000" dirty="0"/>
          </a:p>
          <a:p>
            <a:endParaRPr lang="en-US" sz="4000" dirty="0"/>
          </a:p>
        </p:txBody>
      </p:sp>
      <p:pic>
        <p:nvPicPr>
          <p:cNvPr id="3" name="Graphic 2" descr="Lightbulb">
            <a:extLst>
              <a:ext uri="{FF2B5EF4-FFF2-40B4-BE49-F238E27FC236}">
                <a16:creationId xmlns:a16="http://schemas.microsoft.com/office/drawing/2014/main" id="{3BAB4CCE-05D5-402B-BD86-22D485182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76648">
            <a:off x="9018196" y="3270130"/>
            <a:ext cx="3004150" cy="30041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5DDF6E-34A9-43FF-81CF-30B3BE7FC290}"/>
              </a:ext>
            </a:extLst>
          </p:cNvPr>
          <p:cNvSpPr txBox="1"/>
          <p:nvPr/>
        </p:nvSpPr>
        <p:spPr>
          <a:xfrm>
            <a:off x="691947" y="3855497"/>
            <a:ext cx="1196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Authors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43C977-7D2B-4B2F-83B2-C1725DF1CDAC}"/>
              </a:ext>
            </a:extLst>
          </p:cNvPr>
          <p:cNvSpPr txBox="1"/>
          <p:nvPr/>
        </p:nvSpPr>
        <p:spPr>
          <a:xfrm>
            <a:off x="3937438" y="3532331"/>
            <a:ext cx="148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Date it was published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FAE847-CA5A-4925-BBDA-2AD9D2CD9CBF}"/>
              </a:ext>
            </a:extLst>
          </p:cNvPr>
          <p:cNvSpPr txBox="1"/>
          <p:nvPr/>
        </p:nvSpPr>
        <p:spPr>
          <a:xfrm>
            <a:off x="5499500" y="3809330"/>
            <a:ext cx="148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27586D-B12B-474B-9EDD-204BEF816E3B}"/>
              </a:ext>
            </a:extLst>
          </p:cNvPr>
          <p:cNvSpPr txBox="1"/>
          <p:nvPr/>
        </p:nvSpPr>
        <p:spPr>
          <a:xfrm>
            <a:off x="3601328" y="5116179"/>
            <a:ext cx="1487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Volume and issue of the journal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AA845B-4281-4FE4-A76F-D390CE3D3469}"/>
              </a:ext>
            </a:extLst>
          </p:cNvPr>
          <p:cNvSpPr txBox="1"/>
          <p:nvPr/>
        </p:nvSpPr>
        <p:spPr>
          <a:xfrm>
            <a:off x="443438" y="4931513"/>
            <a:ext cx="148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Journal it was published 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BBBF7B-5BBF-41A6-928A-67DA5BDFF6EF}"/>
              </a:ext>
            </a:extLst>
          </p:cNvPr>
          <p:cNvSpPr txBox="1"/>
          <p:nvPr/>
        </p:nvSpPr>
        <p:spPr>
          <a:xfrm>
            <a:off x="5271944" y="4930011"/>
            <a:ext cx="148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Page numbers</a:t>
            </a:r>
          </a:p>
        </p:txBody>
      </p:sp>
    </p:spTree>
    <p:extLst>
      <p:ext uri="{BB962C8B-B14F-4D97-AF65-F5344CB8AC3E}">
        <p14:creationId xmlns:p14="http://schemas.microsoft.com/office/powerpoint/2010/main" val="838295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9EC2C94-ADD9-41E4-998D-5E729A4CC07C}"/>
              </a:ext>
            </a:extLst>
          </p:cNvPr>
          <p:cNvSpPr txBox="1"/>
          <p:nvPr/>
        </p:nvSpPr>
        <p:spPr>
          <a:xfrm>
            <a:off x="540588" y="483761"/>
            <a:ext cx="7504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What is citation?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E33A0B-0F01-47AE-9D7D-41D7479DDDFB}"/>
              </a:ext>
            </a:extLst>
          </p:cNvPr>
          <p:cNvSpPr txBox="1"/>
          <p:nvPr/>
        </p:nvSpPr>
        <p:spPr>
          <a:xfrm>
            <a:off x="1250829" y="1280156"/>
            <a:ext cx="810595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Aside from full citations, many styles will have you include a shorter version of your citation within the text. In APA style, an in-text citation looks like this:</a:t>
            </a:r>
            <a:endParaRPr lang="en-US" sz="3400" dirty="0"/>
          </a:p>
          <a:p>
            <a:endParaRPr lang="en-US" sz="3400" dirty="0"/>
          </a:p>
          <a:p>
            <a:endParaRPr lang="en-US" sz="4000" dirty="0"/>
          </a:p>
        </p:txBody>
      </p:sp>
      <p:pic>
        <p:nvPicPr>
          <p:cNvPr id="3" name="Graphic 2" descr="Lightbulb">
            <a:extLst>
              <a:ext uri="{FF2B5EF4-FFF2-40B4-BE49-F238E27FC236}">
                <a16:creationId xmlns:a16="http://schemas.microsoft.com/office/drawing/2014/main" id="{3BAB4CCE-05D5-402B-BD86-22D485182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76648">
            <a:off x="9018196" y="3270130"/>
            <a:ext cx="3004150" cy="300415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1488758-CD77-4133-8474-59CF0D0586F0}"/>
              </a:ext>
            </a:extLst>
          </p:cNvPr>
          <p:cNvSpPr/>
          <p:nvPr/>
        </p:nvSpPr>
        <p:spPr>
          <a:xfrm>
            <a:off x="2662686" y="3523101"/>
            <a:ext cx="6096000" cy="12464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dirty="0">
                <a:solidFill>
                  <a:srgbClr val="333333"/>
                </a:solidFill>
                <a:latin typeface="+mj-lt"/>
              </a:rPr>
              <a:t>She stated, "Students often had difficulty using APA style" (</a:t>
            </a:r>
            <a:r>
              <a:rPr lang="en-US" sz="2500" dirty="0">
                <a:solidFill>
                  <a:schemeClr val="accent1"/>
                </a:solidFill>
                <a:latin typeface="+mj-lt"/>
              </a:rPr>
              <a:t>Jones, 1998, p. 199</a:t>
            </a:r>
            <a:r>
              <a:rPr lang="en-US" sz="2500" dirty="0">
                <a:solidFill>
                  <a:srgbClr val="333333"/>
                </a:solidFill>
                <a:latin typeface="+mj-lt"/>
              </a:rPr>
              <a:t>), but she did not offer an explanation as to why.</a:t>
            </a:r>
            <a:endParaRPr lang="en-US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758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9EC2C94-ADD9-41E4-998D-5E729A4CC07C}"/>
              </a:ext>
            </a:extLst>
          </p:cNvPr>
          <p:cNvSpPr txBox="1"/>
          <p:nvPr/>
        </p:nvSpPr>
        <p:spPr>
          <a:xfrm>
            <a:off x="540588" y="483761"/>
            <a:ext cx="75049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How do I learn how to make a citation?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E33A0B-0F01-47AE-9D7D-41D7479DDDFB}"/>
              </a:ext>
            </a:extLst>
          </p:cNvPr>
          <p:cNvSpPr txBox="1"/>
          <p:nvPr/>
        </p:nvSpPr>
        <p:spPr>
          <a:xfrm>
            <a:off x="1287977" y="1703683"/>
            <a:ext cx="8105956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Visit the Purdue OWL; they have easy to understand guides for all of the different citation styles and specific kinds of sources</a:t>
            </a:r>
          </a:p>
          <a:p>
            <a:endParaRPr lang="en-US" sz="3000" dirty="0"/>
          </a:p>
          <a:p>
            <a:r>
              <a:rPr lang="en-US" sz="2800" dirty="0">
                <a:hlinkClick r:id="rId2"/>
              </a:rPr>
              <a:t>https://owl.purdue.edu/owl/research_and_citation/apa_style/apa_formatting_and_style_guide/general_format.html</a:t>
            </a:r>
            <a:endParaRPr lang="en-US" sz="3200" dirty="0"/>
          </a:p>
          <a:p>
            <a:endParaRPr lang="en-US" sz="2800" dirty="0"/>
          </a:p>
          <a:p>
            <a:r>
              <a:rPr lang="en-US" sz="2800" dirty="0">
                <a:hlinkClick r:id="rId3"/>
              </a:rPr>
              <a:t>https://owl.purdue.edu/owl/research_and_citation/mla_style/mla_formatting_and_style_guide/mla_general_format.html</a:t>
            </a:r>
            <a:endParaRPr lang="en-US" sz="2800" dirty="0"/>
          </a:p>
          <a:p>
            <a:endParaRPr lang="en-US" sz="3400" dirty="0"/>
          </a:p>
          <a:p>
            <a:endParaRPr lang="en-US" sz="3400" dirty="0"/>
          </a:p>
          <a:p>
            <a:endParaRPr lang="en-US" sz="4000" dirty="0"/>
          </a:p>
          <a:p>
            <a:endParaRPr lang="en-US" sz="4000" dirty="0"/>
          </a:p>
        </p:txBody>
      </p:sp>
      <p:pic>
        <p:nvPicPr>
          <p:cNvPr id="3" name="Graphic 2" descr="Lightbulb">
            <a:extLst>
              <a:ext uri="{FF2B5EF4-FFF2-40B4-BE49-F238E27FC236}">
                <a16:creationId xmlns:a16="http://schemas.microsoft.com/office/drawing/2014/main" id="{3BAB4CCE-05D5-402B-BD86-22D4851827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976648">
            <a:off x="9018196" y="3270130"/>
            <a:ext cx="3004150" cy="300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9EC2C94-ADD9-41E4-998D-5E729A4CC07C}"/>
              </a:ext>
            </a:extLst>
          </p:cNvPr>
          <p:cNvSpPr txBox="1"/>
          <p:nvPr/>
        </p:nvSpPr>
        <p:spPr>
          <a:xfrm>
            <a:off x="540588" y="483761"/>
            <a:ext cx="75049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How do I learn how to make a citation?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E33A0B-0F01-47AE-9D7D-41D7479DDDFB}"/>
              </a:ext>
            </a:extLst>
          </p:cNvPr>
          <p:cNvSpPr txBox="1"/>
          <p:nvPr/>
        </p:nvSpPr>
        <p:spPr>
          <a:xfrm>
            <a:off x="1218966" y="1807200"/>
            <a:ext cx="810595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The QC Library also has guides on how to do research, use the library, and cite sources</a:t>
            </a:r>
          </a:p>
          <a:p>
            <a:endParaRPr lang="en-US" sz="2400" dirty="0"/>
          </a:p>
          <a:p>
            <a:r>
              <a:rPr lang="en-US" sz="2400" dirty="0"/>
              <a:t>Music specific resources: </a:t>
            </a:r>
            <a:r>
              <a:rPr lang="en-US" sz="2400" dirty="0">
                <a:hlinkClick r:id="rId2"/>
              </a:rPr>
              <a:t>https://qc-cuny.libguides.com/music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Ask a Librarian online! </a:t>
            </a:r>
            <a:r>
              <a:rPr lang="en-US" sz="2400" dirty="0">
                <a:hlinkClick r:id="rId3"/>
              </a:rPr>
              <a:t>https://library.qc.cuny.edu/services/research/questions/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Basic guides for searching databases and the book catalog </a:t>
            </a:r>
            <a:r>
              <a:rPr lang="en-US" sz="2400" dirty="0">
                <a:hlinkClick r:id="rId4"/>
              </a:rPr>
              <a:t>https://qc-cuny.libguides.com/instruction</a:t>
            </a:r>
            <a:endParaRPr lang="en-US" sz="2400" dirty="0"/>
          </a:p>
          <a:p>
            <a:endParaRPr lang="en-US" sz="3400" dirty="0"/>
          </a:p>
          <a:p>
            <a:endParaRPr lang="en-US" sz="3400" dirty="0"/>
          </a:p>
          <a:p>
            <a:endParaRPr lang="en-US" sz="4000" dirty="0"/>
          </a:p>
          <a:p>
            <a:endParaRPr lang="en-US" sz="4000" dirty="0"/>
          </a:p>
        </p:txBody>
      </p:sp>
      <p:pic>
        <p:nvPicPr>
          <p:cNvPr id="3" name="Graphic 2" descr="Lightbulb">
            <a:extLst>
              <a:ext uri="{FF2B5EF4-FFF2-40B4-BE49-F238E27FC236}">
                <a16:creationId xmlns:a16="http://schemas.microsoft.com/office/drawing/2014/main" id="{3BAB4CCE-05D5-402B-BD86-22D4851827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976648">
            <a:off x="9018196" y="3270130"/>
            <a:ext cx="3004150" cy="300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03702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7716</TotalTime>
  <Words>480</Words>
  <Application>Microsoft Office PowerPoint</Application>
  <PresentationFormat>Widescreen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Corbel</vt:lpstr>
      <vt:lpstr>Basis</vt:lpstr>
      <vt:lpstr>Music 1: Exploring music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1: Exploring music</dc:title>
  <dc:creator>Samuel Teeple</dc:creator>
  <cp:lastModifiedBy>Samuel Teeple</cp:lastModifiedBy>
  <cp:revision>165</cp:revision>
  <dcterms:created xsi:type="dcterms:W3CDTF">2019-08-28T03:06:38Z</dcterms:created>
  <dcterms:modified xsi:type="dcterms:W3CDTF">2019-09-24T23:06:40Z</dcterms:modified>
</cp:coreProperties>
</file>