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84" r:id="rId2"/>
    <p:sldId id="285" r:id="rId3"/>
    <p:sldId id="266" r:id="rId4"/>
    <p:sldId id="286" r:id="rId5"/>
    <p:sldId id="287" r:id="rId6"/>
    <p:sldId id="267" r:id="rId7"/>
    <p:sldId id="288" r:id="rId8"/>
    <p:sldId id="289" r:id="rId9"/>
    <p:sldId id="291" r:id="rId10"/>
    <p:sldId id="290" r:id="rId11"/>
    <p:sldId id="292" r:id="rId12"/>
    <p:sldId id="293" r:id="rId13"/>
    <p:sldId id="294" r:id="rId14"/>
    <p:sldId id="297" r:id="rId15"/>
    <p:sldId id="29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Teeple" userId="f6ecab84-838a-4b15-9bfc-ebba84b407ec" providerId="ADAL" clId="{DEAD63F1-CB6F-403F-8CEC-0619392DFA58}"/>
    <pc:docChg chg="undo addSld delSld modSld">
      <pc:chgData name="Samuel Teeple" userId="f6ecab84-838a-4b15-9bfc-ebba84b407ec" providerId="ADAL" clId="{DEAD63F1-CB6F-403F-8CEC-0619392DFA58}" dt="2020-02-05T21:15:40.069" v="12" actId="2696"/>
      <pc:docMkLst>
        <pc:docMk/>
      </pc:docMkLst>
      <pc:sldChg chg="del">
        <pc:chgData name="Samuel Teeple" userId="f6ecab84-838a-4b15-9bfc-ebba84b407ec" providerId="ADAL" clId="{DEAD63F1-CB6F-403F-8CEC-0619392DFA58}" dt="2020-02-05T21:15:24.486" v="8" actId="2696"/>
        <pc:sldMkLst>
          <pc:docMk/>
          <pc:sldMk cId="1837878403" sldId="282"/>
        </pc:sldMkLst>
      </pc:sldChg>
      <pc:sldChg chg="modSp">
        <pc:chgData name="Samuel Teeple" userId="f6ecab84-838a-4b15-9bfc-ebba84b407ec" providerId="ADAL" clId="{DEAD63F1-CB6F-403F-8CEC-0619392DFA58}" dt="2020-02-05T21:15:21.734" v="7" actId="20577"/>
        <pc:sldMkLst>
          <pc:docMk/>
          <pc:sldMk cId="1042629410" sldId="284"/>
        </pc:sldMkLst>
        <pc:spChg chg="mod">
          <ac:chgData name="Samuel Teeple" userId="f6ecab84-838a-4b15-9bfc-ebba84b407ec" providerId="ADAL" clId="{DEAD63F1-CB6F-403F-8CEC-0619392DFA58}" dt="2020-02-05T21:15:21.734" v="7" actId="20577"/>
          <ac:spMkLst>
            <pc:docMk/>
            <pc:sldMk cId="1042629410" sldId="284"/>
            <ac:spMk id="3" creationId="{6D2C19C1-BB04-4519-9B8A-5D0E0D210D9C}"/>
          </ac:spMkLst>
        </pc:spChg>
      </pc:sldChg>
      <pc:sldChg chg="add del">
        <pc:chgData name="Samuel Teeple" userId="f6ecab84-838a-4b15-9bfc-ebba84b407ec" providerId="ADAL" clId="{DEAD63F1-CB6F-403F-8CEC-0619392DFA58}" dt="2020-02-05T21:15:40.069" v="12" actId="2696"/>
        <pc:sldMkLst>
          <pc:docMk/>
          <pc:sldMk cId="2338652450" sldId="295"/>
        </pc:sldMkLst>
      </pc:sldChg>
      <pc:sldChg chg="add del">
        <pc:chgData name="Samuel Teeple" userId="f6ecab84-838a-4b15-9bfc-ebba84b407ec" providerId="ADAL" clId="{DEAD63F1-CB6F-403F-8CEC-0619392DFA58}" dt="2020-02-05T21:15:39.730" v="11" actId="2696"/>
        <pc:sldMkLst>
          <pc:docMk/>
          <pc:sldMk cId="3952319464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E1493-AB28-42D1-A10C-05DA39A9ECE6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3A9C3-89BC-4AF1-9422-C74F57D58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2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0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8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6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EC02D08-6165-433E-AB04-4069E2F8D095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DE944D5-D54B-417D-9866-68E4DA7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bubble.com/history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pidokakU4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5" Type="http://schemas.openxmlformats.org/officeDocument/2006/relationships/hyperlink" Target="http://www.broadway.com/buzz/159543/nikki-renee-daniels-on-the-pressure-and-excitement-of-singing-summertime-in-porgy-and-bess/" TargetMode="Externa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D237-8FA8-4379-9027-5A8B921E0F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Music 1: Exploring 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C19C1-BB04-4519-9B8A-5D0E0D210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989439"/>
            <a:ext cx="8767860" cy="1268360"/>
          </a:xfrm>
        </p:spPr>
        <p:txBody>
          <a:bodyPr>
            <a:normAutofit fontScale="92500" lnSpcReduction="20000"/>
          </a:bodyPr>
          <a:lstStyle/>
          <a:p>
            <a:r>
              <a:rPr lang="en-US" sz="5000" dirty="0"/>
              <a:t>Stocking our Musical Toolbox</a:t>
            </a:r>
          </a:p>
          <a:p>
            <a:r>
              <a:rPr lang="en-US" sz="3900" dirty="0"/>
              <a:t>Melody and Rhythm</a:t>
            </a:r>
          </a:p>
        </p:txBody>
      </p:sp>
      <p:pic>
        <p:nvPicPr>
          <p:cNvPr id="4" name="Valentina Lisitsa - Moonlight Sonata Op.27 No.2 Mov.1,2,3 (Beethoven)">
            <a:hlinkClick r:id="" action="ppaction://media"/>
            <a:extLst>
              <a:ext uri="{FF2B5EF4-FFF2-40B4-BE49-F238E27FC236}">
                <a16:creationId xmlns:a16="http://schemas.microsoft.com/office/drawing/2014/main" id="{91464A7F-1750-4D78-A11D-872F3AA38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6257" y="573225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Rhythm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2034" y="1400859"/>
            <a:ext cx="96644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Rhythm </a:t>
            </a:r>
            <a:r>
              <a:rPr lang="en-US" sz="3000" dirty="0"/>
              <a:t>refers to the ways in which music is </a:t>
            </a:r>
            <a:r>
              <a:rPr lang="en-US" sz="3000" b="1" dirty="0"/>
              <a:t>organized</a:t>
            </a:r>
            <a:r>
              <a:rPr lang="en-US" sz="3000" dirty="0"/>
              <a:t> into distinct </a:t>
            </a:r>
            <a:r>
              <a:rPr lang="en-US" sz="3000" b="1" dirty="0"/>
              <a:t>time units.</a:t>
            </a:r>
          </a:p>
          <a:p>
            <a:endParaRPr lang="en-US" sz="3000" b="1" dirty="0"/>
          </a:p>
          <a:p>
            <a:r>
              <a:rPr lang="en-US" sz="3000" dirty="0">
                <a:solidFill>
                  <a:schemeClr val="accent1"/>
                </a:solidFill>
              </a:rPr>
              <a:t>Beat</a:t>
            </a:r>
            <a:r>
              <a:rPr lang="en-US" sz="3000" dirty="0"/>
              <a:t>: steady rhythmic pulse; the basic ingredient of rhythm; what a marching band steps to</a:t>
            </a:r>
          </a:p>
          <a:p>
            <a:endParaRPr lang="en-US" sz="3000" dirty="0"/>
          </a:p>
          <a:p>
            <a:r>
              <a:rPr lang="en-US" sz="3000" dirty="0">
                <a:solidFill>
                  <a:schemeClr val="accent1"/>
                </a:solidFill>
              </a:rPr>
              <a:t>Measure</a:t>
            </a:r>
            <a:r>
              <a:rPr lang="en-US" sz="3000" dirty="0"/>
              <a:t>:  repeated groups of </a:t>
            </a:r>
            <a:r>
              <a:rPr lang="en-US" sz="3000" b="1" dirty="0"/>
              <a:t>strong and weak </a:t>
            </a:r>
            <a:r>
              <a:rPr lang="en-US" sz="3000" dirty="0"/>
              <a:t>beats; a unit of rhythmic time</a:t>
            </a:r>
          </a:p>
          <a:p>
            <a:endParaRPr lang="en-US" sz="3000" dirty="0"/>
          </a:p>
          <a:p>
            <a:r>
              <a:rPr lang="en-US" sz="3000" dirty="0">
                <a:solidFill>
                  <a:schemeClr val="accent1"/>
                </a:solidFill>
              </a:rPr>
              <a:t>Tempo</a:t>
            </a:r>
            <a:r>
              <a:rPr lang="en-US" sz="3000" dirty="0"/>
              <a:t>: the speed at which a piece of music or part of it is played; e.g. BPM (beats per minute) or </a:t>
            </a:r>
            <a:r>
              <a:rPr lang="en-US" sz="3000" i="1" dirty="0"/>
              <a:t>Allegro, Andante, </a:t>
            </a:r>
            <a:r>
              <a:rPr lang="en-US" sz="3000" dirty="0"/>
              <a:t>etc.</a:t>
            </a:r>
          </a:p>
        </p:txBody>
      </p:sp>
      <p:pic>
        <p:nvPicPr>
          <p:cNvPr id="6" name="Amazing_Grace_performed_by_the_Robert_Shaw_Festival_Singers">
            <a:hlinkClick r:id="" action="ppaction://media"/>
            <a:extLst>
              <a:ext uri="{FF2B5EF4-FFF2-40B4-BE49-F238E27FC236}">
                <a16:creationId xmlns:a16="http://schemas.microsoft.com/office/drawing/2014/main" id="{A1658C7A-8D59-4BEF-808D-A5A9137E6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021" y="29430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26851" y="509102"/>
            <a:ext cx="1156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Rhythm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68892" y="1526280"/>
            <a:ext cx="82813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A-     ma-   zing  Grace, How  sweet  the  sound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Short   Long          Short      Long            Short       Long            Short    Long</a:t>
            </a:r>
          </a:p>
          <a:p>
            <a:br>
              <a:rPr lang="en-US" sz="2600" dirty="0"/>
            </a:br>
            <a:r>
              <a:rPr lang="en-US" sz="2600" dirty="0"/>
              <a:t>That saved  a     wretch like  me</a:t>
            </a:r>
            <a:br>
              <a:rPr lang="en-US" sz="2600" dirty="0"/>
            </a:br>
            <a:r>
              <a:rPr lang="en-US" sz="1600" dirty="0">
                <a:solidFill>
                  <a:schemeClr val="accent1"/>
                </a:solidFill>
              </a:rPr>
              <a:t>Short      Long           Short   Long             Short  Long</a:t>
            </a:r>
            <a:endParaRPr lang="en-US" sz="2600" dirty="0">
              <a:solidFill>
                <a:schemeClr val="accent1"/>
              </a:solidFill>
            </a:endParaRPr>
          </a:p>
          <a:p>
            <a:endParaRPr lang="en-US" sz="2600" dirty="0"/>
          </a:p>
          <a:p>
            <a:r>
              <a:rPr lang="en-US" sz="2600" dirty="0"/>
              <a:t>I       once was  lost, but   now  am    found</a:t>
            </a:r>
            <a:br>
              <a:rPr lang="en-US" sz="2600" dirty="0"/>
            </a:br>
            <a:r>
              <a:rPr lang="en-US" sz="1600" dirty="0">
                <a:solidFill>
                  <a:schemeClr val="accent1"/>
                </a:solidFill>
              </a:rPr>
              <a:t>Short    Long       Short   Long      Short     Long      Short      Long</a:t>
            </a:r>
            <a:endParaRPr lang="en-US" sz="2600" dirty="0">
              <a:solidFill>
                <a:schemeClr val="accent1"/>
              </a:solidFill>
            </a:endParaRPr>
          </a:p>
          <a:p>
            <a:endParaRPr lang="en-US" sz="2600" dirty="0"/>
          </a:p>
          <a:p>
            <a:r>
              <a:rPr lang="en-US" sz="2600" dirty="0" err="1"/>
              <a:t>T'was</a:t>
            </a:r>
            <a:r>
              <a:rPr lang="en-US" sz="2600" dirty="0"/>
              <a:t> blind but   now  I        see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Short          Long        Short    Long      Short     Long</a:t>
            </a:r>
          </a:p>
        </p:txBody>
      </p:sp>
    </p:spTree>
    <p:extLst>
      <p:ext uri="{BB962C8B-B14F-4D97-AF65-F5344CB8AC3E}">
        <p14:creationId xmlns:p14="http://schemas.microsoft.com/office/powerpoint/2010/main" val="15565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Rhythm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523970"/>
            <a:ext cx="6656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Amazing Grace is in </a:t>
            </a:r>
            <a:r>
              <a:rPr lang="en-US" sz="2800" dirty="0">
                <a:solidFill>
                  <a:schemeClr val="accent1"/>
                </a:solidFill>
              </a:rPr>
              <a:t>triple meter</a:t>
            </a:r>
            <a:r>
              <a:rPr lang="en-US" sz="2800" dirty="0"/>
              <a:t>, because it has three beats in a measure (or multiples of 3)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/>
              <a:t>Most popular music today, however,  is either in </a:t>
            </a:r>
            <a:r>
              <a:rPr lang="en-US" sz="2800" dirty="0">
                <a:solidFill>
                  <a:schemeClr val="accent1"/>
                </a:solidFill>
              </a:rPr>
              <a:t>duple meter</a:t>
            </a:r>
            <a:r>
              <a:rPr lang="en-US" sz="2800" dirty="0"/>
              <a:t>, meaning it has 2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beats per measure, or quadruple meter (4 beats in a measure)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7E9AC4-D742-4961-A1AC-90F9A0038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00" y="2357322"/>
            <a:ext cx="4217995" cy="16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Rhythm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523970"/>
            <a:ext cx="665672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Kotekan</a:t>
            </a:r>
            <a:r>
              <a:rPr lang="en-US" sz="2800" dirty="0">
                <a:solidFill>
                  <a:schemeClr val="accent1"/>
                </a:solidFill>
              </a:rPr>
              <a:t> Pattern</a:t>
            </a:r>
          </a:p>
          <a:p>
            <a:r>
              <a:rPr lang="en-US" sz="2800" dirty="0"/>
              <a:t>Let’s test our rhythm! Every square is a beat X=clap;      =</a:t>
            </a:r>
            <a:r>
              <a:rPr lang="en-US" sz="2800" dirty="0" err="1"/>
              <a:t>cak</a:t>
            </a:r>
            <a:r>
              <a:rPr lang="en-US" sz="2800" dirty="0"/>
              <a:t>;     = silence</a:t>
            </a:r>
          </a:p>
          <a:p>
            <a:endParaRPr lang="en-US" sz="2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F475CC2-7C63-442C-93AF-EBD44A8CC4E0}"/>
              </a:ext>
            </a:extLst>
          </p:cNvPr>
          <p:cNvSpPr/>
          <p:nvPr/>
        </p:nvSpPr>
        <p:spPr>
          <a:xfrm>
            <a:off x="2363589" y="2577153"/>
            <a:ext cx="172528" cy="17396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96185-AD43-416B-B244-2D5E077BE7F8}"/>
              </a:ext>
            </a:extLst>
          </p:cNvPr>
          <p:cNvSpPr/>
          <p:nvPr/>
        </p:nvSpPr>
        <p:spPr>
          <a:xfrm>
            <a:off x="3479321" y="2577153"/>
            <a:ext cx="172528" cy="1739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F9D48652-7788-45F1-9740-30D63B83A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30" y="3032006"/>
            <a:ext cx="9602120" cy="23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2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are melody and rhythm notated?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pic>
        <p:nvPicPr>
          <p:cNvPr id="10" name="Picture 9" descr="/Users/mnatvig/Desktop/2nd ed FINAL FOLDER/FIGURES 2ED/FIGURES chap. 2/Figure 2.4.png">
            <a:extLst>
              <a:ext uri="{FF2B5EF4-FFF2-40B4-BE49-F238E27FC236}">
                <a16:creationId xmlns:a16="http://schemas.microsoft.com/office/drawing/2014/main" id="{3ABC32C1-A6EB-4AFE-95E4-089908313D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828" y="1583314"/>
            <a:ext cx="7703068" cy="3247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Harmony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523970"/>
            <a:ext cx="645113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Harmony</a:t>
            </a:r>
            <a:r>
              <a:rPr lang="en-US" sz="2800" dirty="0"/>
              <a:t>: the sounding of </a:t>
            </a:r>
            <a:r>
              <a:rPr lang="en-US" sz="2800" b="1" dirty="0"/>
              <a:t>two or more pitches</a:t>
            </a:r>
            <a:r>
              <a:rPr lang="en-US" sz="2800" dirty="0"/>
              <a:t> at </a:t>
            </a:r>
            <a:r>
              <a:rPr lang="en-US" sz="2800" b="1" dirty="0"/>
              <a:t>the same time</a:t>
            </a:r>
          </a:p>
          <a:p>
            <a:endParaRPr lang="en-US" sz="2800" b="1" dirty="0"/>
          </a:p>
          <a:p>
            <a:r>
              <a:rPr lang="en-US" sz="2800" dirty="0">
                <a:solidFill>
                  <a:schemeClr val="accent1"/>
                </a:solidFill>
              </a:rPr>
              <a:t>Consonant</a:t>
            </a:r>
            <a:r>
              <a:rPr lang="en-US" sz="2800" dirty="0"/>
              <a:t>: harmonies that sound pleasing 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1"/>
                </a:solidFill>
              </a:rPr>
              <a:t>Dissonant</a:t>
            </a:r>
            <a:r>
              <a:rPr lang="en-US" sz="2800" dirty="0"/>
              <a:t>: harmonies that sound harsh or clash</a:t>
            </a:r>
          </a:p>
          <a:p>
            <a:endParaRPr lang="en-US" sz="2800" dirty="0"/>
          </a:p>
          <a:p>
            <a:r>
              <a:rPr lang="en-US" sz="2800" dirty="0"/>
              <a:t>What count as consonant and what counts as dissonant can be different to different cultures (for example, the tritone)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7B9D3F-178F-4544-82A3-113564AB1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52435" y="1989362"/>
            <a:ext cx="4206446" cy="3154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86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Harmony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400859"/>
            <a:ext cx="5693436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Chord: </a:t>
            </a:r>
            <a:r>
              <a:rPr lang="en-US" sz="2800" dirty="0"/>
              <a:t>three or more pitches that sound at the same time; built according to specific rules.  </a:t>
            </a:r>
          </a:p>
          <a:p>
            <a:endParaRPr lang="en-US" sz="2800" dirty="0"/>
          </a:p>
          <a:p>
            <a:r>
              <a:rPr lang="en-US" sz="2800" dirty="0"/>
              <a:t>Like with scales, you can have major and minor chords</a:t>
            </a:r>
          </a:p>
          <a:p>
            <a:endParaRPr lang="en-US" sz="2800" dirty="0"/>
          </a:p>
          <a:p>
            <a:r>
              <a:rPr lang="en-US" sz="2800" dirty="0"/>
              <a:t>Lots of Western music is built around chord progressions (or harmonic progressions), sequences of chords that move from stability to tension to stability</a:t>
            </a:r>
          </a:p>
          <a:p>
            <a:endParaRPr lang="en-US" sz="2800" dirty="0"/>
          </a:p>
        </p:txBody>
      </p:sp>
      <p:pic>
        <p:nvPicPr>
          <p:cNvPr id="5" name="Online Media 4" title="Axis of Awesome - 4 Four Chord Song (with song titles)">
            <a:hlinkClick r:id="" action="ppaction://media"/>
            <a:extLst>
              <a:ext uri="{FF2B5EF4-FFF2-40B4-BE49-F238E27FC236}">
                <a16:creationId xmlns:a16="http://schemas.microsoft.com/office/drawing/2014/main" id="{83DE343B-0696-4B3C-9071-4BB8AFC11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91221" y="2099511"/>
            <a:ext cx="4899804" cy="275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C077-634E-46F4-8F2C-AF6707BF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3" y="342505"/>
            <a:ext cx="9875520" cy="1356360"/>
          </a:xfrm>
        </p:spPr>
        <p:txBody>
          <a:bodyPr/>
          <a:lstStyle/>
          <a:p>
            <a:r>
              <a:rPr lang="en-US" dirty="0"/>
              <a:t>Today we’ll be asking…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A4088-BAF0-431E-93B1-8F8250A1D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897" y="1636861"/>
            <a:ext cx="4793231" cy="39753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How can we listen for melody, rhythm, and harmony in music?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What are some of the ways that individual sounds are organized  to create music?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3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3FF868E-EABE-405D-96CB-7BC4E2FC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41" y="1978324"/>
            <a:ext cx="6267641" cy="3527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7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6596238" y="678119"/>
            <a:ext cx="494590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Our goal as listeners is to build a sonic road map out of the </a:t>
            </a:r>
            <a:r>
              <a:rPr lang="en-US" sz="3400" b="1" dirty="0">
                <a:solidFill>
                  <a:schemeClr val="accent1"/>
                </a:solidFill>
              </a:rPr>
              <a:t>six elements of music</a:t>
            </a:r>
          </a:p>
          <a:p>
            <a:pPr marL="514350" indent="-514350">
              <a:buAutoNum type="arabicPeriod"/>
            </a:pPr>
            <a:r>
              <a:rPr lang="en-US" sz="3400" dirty="0"/>
              <a:t>Melody</a:t>
            </a:r>
          </a:p>
          <a:p>
            <a:pPr marL="514350" indent="-514350">
              <a:buAutoNum type="arabicPeriod"/>
            </a:pPr>
            <a:r>
              <a:rPr lang="en-US" sz="3400" dirty="0"/>
              <a:t>Rhythm</a:t>
            </a:r>
          </a:p>
          <a:p>
            <a:pPr marL="514350" indent="-514350">
              <a:buAutoNum type="arabicPeriod"/>
            </a:pPr>
            <a:r>
              <a:rPr lang="en-US" sz="3400" dirty="0"/>
              <a:t>Harmony</a:t>
            </a:r>
          </a:p>
          <a:p>
            <a:pPr marL="514350" indent="-514350">
              <a:buAutoNum type="arabicPeriod"/>
            </a:pPr>
            <a:r>
              <a:rPr lang="en-US" sz="3400" dirty="0"/>
              <a:t>Timbre</a:t>
            </a:r>
          </a:p>
          <a:p>
            <a:pPr marL="514350" indent="-514350">
              <a:buAutoNum type="arabicPeriod"/>
            </a:pPr>
            <a:r>
              <a:rPr lang="en-US" sz="3400" dirty="0"/>
              <a:t>Texture</a:t>
            </a:r>
          </a:p>
          <a:p>
            <a:pPr marL="514350" indent="-514350">
              <a:buAutoNum type="arabicPeriod"/>
            </a:pPr>
            <a:r>
              <a:rPr lang="en-US" sz="3400" dirty="0"/>
              <a:t>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EC2C94-ADD9-41E4-998D-5E729A4CC07C}"/>
              </a:ext>
            </a:extLst>
          </p:cNvPr>
          <p:cNvSpPr txBox="1"/>
          <p:nvPr/>
        </p:nvSpPr>
        <p:spPr>
          <a:xfrm>
            <a:off x="649858" y="2006514"/>
            <a:ext cx="49459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“Hearing happens automatically. </a:t>
            </a:r>
            <a:r>
              <a:rPr lang="en-US" sz="3400" b="1" dirty="0">
                <a:solidFill>
                  <a:schemeClr val="accent1"/>
                </a:solidFill>
              </a:rPr>
              <a:t>Engaged listening</a:t>
            </a:r>
            <a:r>
              <a:rPr lang="en-US" sz="3400" dirty="0"/>
              <a:t>, however, requires mental focus.”</a:t>
            </a:r>
          </a:p>
        </p:txBody>
      </p:sp>
    </p:spTree>
    <p:extLst>
      <p:ext uri="{BB962C8B-B14F-4D97-AF65-F5344CB8AC3E}">
        <p14:creationId xmlns:p14="http://schemas.microsoft.com/office/powerpoint/2010/main" val="37518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Melody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A unit of pitches (or tones) sounded in succession--one after another </a:t>
            </a:r>
          </a:p>
          <a:p>
            <a:endParaRPr lang="en-US" sz="3400" dirty="0"/>
          </a:p>
          <a:p>
            <a:r>
              <a:rPr lang="en-US" sz="3400" dirty="0"/>
              <a:t>Melody is the tune of a piece of music, the part of the song that you would sing on your own</a:t>
            </a:r>
          </a:p>
          <a:p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473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693133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Melody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400859"/>
            <a:ext cx="937979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Melodies can be described in terms of…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/>
              <a:t>Their motion</a:t>
            </a:r>
          </a:p>
          <a:p>
            <a:r>
              <a:rPr lang="en-US" sz="3000" dirty="0">
                <a:solidFill>
                  <a:schemeClr val="accent2"/>
                </a:solidFill>
              </a:rPr>
              <a:t>	Conjunct: </a:t>
            </a:r>
            <a:r>
              <a:rPr lang="en-US" sz="3000" dirty="0"/>
              <a:t>having a short distance between pitches 	(think regular steps) </a:t>
            </a:r>
            <a:r>
              <a:rPr lang="en-US" sz="3000" dirty="0">
                <a:sym typeface="Wingdings" panose="05000000000000000000" pitchFamily="2" charset="2"/>
              </a:rPr>
              <a:t> “Mary Had a Little Lamb”</a:t>
            </a:r>
            <a:endParaRPr lang="en-US" sz="3000" dirty="0">
              <a:solidFill>
                <a:schemeClr val="accent2"/>
              </a:solidFill>
            </a:endParaRP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	Disjunct: </a:t>
            </a:r>
            <a:r>
              <a:rPr lang="en-US" sz="3000" dirty="0"/>
              <a:t>having a long distance between pitches </a:t>
            </a:r>
          </a:p>
          <a:p>
            <a:r>
              <a:rPr lang="en-US" sz="3000" dirty="0"/>
              <a:t>	(think big leaps) “Somewhere Over the Rainbow”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/>
              <a:t>Their</a:t>
            </a:r>
            <a:r>
              <a:rPr lang="en-US" sz="3000" dirty="0">
                <a:solidFill>
                  <a:schemeClr val="accent2"/>
                </a:solidFill>
              </a:rPr>
              <a:t> range: </a:t>
            </a:r>
            <a:r>
              <a:rPr lang="en-US" sz="3000" dirty="0"/>
              <a:t>the distance between the highest and lowest pitches (narrow or wide)</a:t>
            </a:r>
          </a:p>
          <a:p>
            <a:endParaRPr lang="en-US" sz="3000" dirty="0">
              <a:solidFill>
                <a:schemeClr val="accent2"/>
              </a:solidFill>
            </a:endParaRPr>
          </a:p>
          <a:p>
            <a:r>
              <a:rPr lang="en-US" sz="30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" name="Graphic 4" descr="Shoe footprints">
            <a:extLst>
              <a:ext uri="{FF2B5EF4-FFF2-40B4-BE49-F238E27FC236}">
                <a16:creationId xmlns:a16="http://schemas.microsoft.com/office/drawing/2014/main" id="{A4D197CD-88FB-4E42-92CF-C2BD9156B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7132" y="2313262"/>
            <a:ext cx="1206260" cy="1206260"/>
          </a:xfrm>
          <a:prstGeom prst="rect">
            <a:avLst/>
          </a:prstGeom>
        </p:spPr>
      </p:pic>
      <p:pic>
        <p:nvPicPr>
          <p:cNvPr id="10" name="Graphic 9" descr="Dance">
            <a:extLst>
              <a:ext uri="{FF2B5EF4-FFF2-40B4-BE49-F238E27FC236}">
                <a16:creationId xmlns:a16="http://schemas.microsoft.com/office/drawing/2014/main" id="{15A70483-8169-49DB-AA3F-25EF22802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20433" y="3711472"/>
            <a:ext cx="1464942" cy="1464942"/>
          </a:xfrm>
          <a:prstGeom prst="rect">
            <a:avLst/>
          </a:prstGeom>
        </p:spPr>
      </p:pic>
      <p:pic>
        <p:nvPicPr>
          <p:cNvPr id="12" name="Graphic 11" descr="Map with pin">
            <a:extLst>
              <a:ext uri="{FF2B5EF4-FFF2-40B4-BE49-F238E27FC236}">
                <a16:creationId xmlns:a16="http://schemas.microsoft.com/office/drawing/2014/main" id="{ACFA47F6-DD13-40F5-A2BC-60A201AB9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6127" y="5022686"/>
            <a:ext cx="1414333" cy="14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Melody</a:t>
            </a:r>
          </a:p>
          <a:p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00E18-9A6C-428B-8422-076B45FCE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59" y="1711941"/>
            <a:ext cx="4673428" cy="3434118"/>
          </a:xfrm>
          <a:prstGeom prst="rect">
            <a:avLst/>
          </a:prstGeom>
        </p:spPr>
      </p:pic>
      <p:pic>
        <p:nvPicPr>
          <p:cNvPr id="7" name="Do-Re-Mi - THE SOUND OF MUSIC (1965)">
            <a:hlinkClick r:id="" action="ppaction://media"/>
            <a:extLst>
              <a:ext uri="{FF2B5EF4-FFF2-40B4-BE49-F238E27FC236}">
                <a16:creationId xmlns:a16="http://schemas.microsoft.com/office/drawing/2014/main" id="{DB6B95AC-915D-4E32-88FB-B09DE741DE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43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2571" y="5966460"/>
            <a:ext cx="3048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513874"/>
            <a:ext cx="638354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</a:rPr>
              <a:t>Scale</a:t>
            </a:r>
            <a:r>
              <a:rPr lang="en-US" sz="3000" dirty="0"/>
              <a:t>: a collection of pitches that forms the basis of a melody</a:t>
            </a:r>
          </a:p>
          <a:p>
            <a:endParaRPr lang="en-US" sz="3000" dirty="0"/>
          </a:p>
          <a:p>
            <a:r>
              <a:rPr lang="en-US" sz="3000" dirty="0"/>
              <a:t>Major scales and minor scales each have different patterns of gaps between </a:t>
            </a:r>
            <a:r>
              <a:rPr lang="en-US" sz="3000" dirty="0" err="1"/>
              <a:t>pitches</a:t>
            </a:r>
            <a:r>
              <a:rPr lang="en-US" sz="3000" dirty="0" err="1">
                <a:sym typeface="Wingdings" panose="05000000000000000000" pitchFamily="2" charset="2"/>
              </a:rPr>
              <a:t>different</a:t>
            </a:r>
            <a:r>
              <a:rPr lang="en-US" sz="3000" dirty="0">
                <a:sym typeface="Wingdings" panose="05000000000000000000" pitchFamily="2" charset="2"/>
              </a:rPr>
              <a:t> sounds; major=bright, minor=dark</a:t>
            </a:r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“The Western melodic system is built upon the principle of </a:t>
            </a:r>
            <a:r>
              <a:rPr lang="en-US" sz="3000" dirty="0">
                <a:solidFill>
                  <a:schemeClr val="accent2"/>
                </a:solidFill>
              </a:rPr>
              <a:t>tension and release</a:t>
            </a:r>
            <a:r>
              <a:rPr lang="en-US" sz="3000" dirty="0"/>
              <a:t>”</a:t>
            </a:r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969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Elements of Music | </a:t>
            </a:r>
            <a:r>
              <a:rPr lang="en-US" sz="4000" dirty="0">
                <a:solidFill>
                  <a:schemeClr val="accent2"/>
                </a:solidFill>
              </a:rPr>
              <a:t>Melody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816631" y="1374415"/>
            <a:ext cx="62800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“Happy Birthday to You”</a:t>
            </a:r>
          </a:p>
          <a:p>
            <a:endParaRPr lang="en-US" sz="1200" dirty="0"/>
          </a:p>
          <a:p>
            <a:pPr marL="514350" indent="-514350">
              <a:buAutoNum type="arabicPeriod"/>
            </a:pPr>
            <a:r>
              <a:rPr lang="en-US" sz="2800" dirty="0"/>
              <a:t>While we hum “Happy Birthday,” use your hand to follow the melody of the song; the higher your hand, the higher the pitch, the lower your hand, the lower the pitch</a:t>
            </a:r>
          </a:p>
          <a:p>
            <a:pPr marL="514350" indent="-514350">
              <a:buFontTx/>
              <a:buAutoNum type="arabicPeriod"/>
            </a:pPr>
            <a:r>
              <a:rPr lang="en-US" sz="2800" dirty="0"/>
              <a:t>Sing through the song in your head, or hum quietly. Instead of using your hand, sketch the direction of the melody on your worksheet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AB016-876B-47D0-A743-5A0258A89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6" y="4239656"/>
            <a:ext cx="3662603" cy="2106722"/>
          </a:xfrm>
          <a:prstGeom prst="rect">
            <a:avLst/>
          </a:prstGeom>
        </p:spPr>
      </p:pic>
      <p:pic>
        <p:nvPicPr>
          <p:cNvPr id="13" name="Graphic 12" descr="Cake">
            <a:extLst>
              <a:ext uri="{FF2B5EF4-FFF2-40B4-BE49-F238E27FC236}">
                <a16:creationId xmlns:a16="http://schemas.microsoft.com/office/drawing/2014/main" id="{C812B8D1-AB4F-4A10-84F1-6D2E9292B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0574" y="1742453"/>
            <a:ext cx="2497203" cy="24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F6E1D7-295D-418E-BBB7-610B1323F2A9}"/>
              </a:ext>
            </a:extLst>
          </p:cNvPr>
          <p:cNvSpPr txBox="1"/>
          <p:nvPr/>
        </p:nvSpPr>
        <p:spPr>
          <a:xfrm>
            <a:off x="690111" y="739140"/>
            <a:ext cx="1156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“Summertime,” from Porgy and Bess</a:t>
            </a:r>
          </a:p>
          <a:p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690111" y="1513874"/>
            <a:ext cx="6383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  <a:p>
            <a:endParaRPr lang="en-US" sz="3000" dirty="0"/>
          </a:p>
        </p:txBody>
      </p:sp>
      <p:pic>
        <p:nvPicPr>
          <p:cNvPr id="9" name="Picture 8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572B044-4BD4-411B-9E69-36137D49D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19666" y="1907035"/>
            <a:ext cx="4577752" cy="3437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6D4546-7D19-4E1E-9073-7E3B3FE89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2" y="1778202"/>
            <a:ext cx="6416919" cy="4084862"/>
          </a:xfrm>
          <a:prstGeom prst="rect">
            <a:avLst/>
          </a:prstGeom>
        </p:spPr>
      </p:pic>
      <p:pic>
        <p:nvPicPr>
          <p:cNvPr id="10" name="Leontyne Price; Summertime ; Porgy &amp; Bess; George Gershwin">
            <a:hlinkClick r:id="" action="ppaction://media"/>
            <a:extLst>
              <a:ext uri="{FF2B5EF4-FFF2-40B4-BE49-F238E27FC236}">
                <a16:creationId xmlns:a16="http://schemas.microsoft.com/office/drawing/2014/main" id="{1B2AB5C5-DB37-45E4-9711-9DE06C63E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00" end="15596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2732" y="59664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FED290-4BB0-49A1-BCD4-D00E468821CC}"/>
              </a:ext>
            </a:extLst>
          </p:cNvPr>
          <p:cNvSpPr txBox="1"/>
          <p:nvPr/>
        </p:nvSpPr>
        <p:spPr>
          <a:xfrm>
            <a:off x="1587166" y="1681586"/>
            <a:ext cx="83389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876B-AF58-484B-9265-783EB81EDA5D}"/>
              </a:ext>
            </a:extLst>
          </p:cNvPr>
          <p:cNvSpPr txBox="1"/>
          <p:nvPr/>
        </p:nvSpPr>
        <p:spPr>
          <a:xfrm>
            <a:off x="997785" y="1523970"/>
            <a:ext cx="998651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Melody </a:t>
            </a:r>
            <a:r>
              <a:rPr lang="en-US" sz="3800" dirty="0"/>
              <a:t>answers the question, “What pitches am I going to sing/play?” </a:t>
            </a:r>
          </a:p>
          <a:p>
            <a:endParaRPr lang="en-US" sz="3800" dirty="0"/>
          </a:p>
          <a:p>
            <a:r>
              <a:rPr lang="en-US" sz="3800" dirty="0">
                <a:solidFill>
                  <a:schemeClr val="accent1"/>
                </a:solidFill>
              </a:rPr>
              <a:t>Rhythm</a:t>
            </a:r>
            <a:r>
              <a:rPr lang="en-US" sz="3800" dirty="0"/>
              <a:t> answers the question, “How long do I sing/play those pitches for?”</a:t>
            </a:r>
          </a:p>
        </p:txBody>
      </p:sp>
    </p:spTree>
    <p:extLst>
      <p:ext uri="{BB962C8B-B14F-4D97-AF65-F5344CB8AC3E}">
        <p14:creationId xmlns:p14="http://schemas.microsoft.com/office/powerpoint/2010/main" val="32765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2432</TotalTime>
  <Words>626</Words>
  <Application>Microsoft Office PowerPoint</Application>
  <PresentationFormat>Widescreen</PresentationFormat>
  <Paragraphs>84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Corbel</vt:lpstr>
      <vt:lpstr>Basis</vt:lpstr>
      <vt:lpstr>Music 1: Exploring music</vt:lpstr>
      <vt:lpstr>Today we’ll be asking…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1: Exploring music</dc:title>
  <dc:creator>Samuel Teeple</dc:creator>
  <cp:lastModifiedBy>Samuel Teeple</cp:lastModifiedBy>
  <cp:revision>76</cp:revision>
  <dcterms:created xsi:type="dcterms:W3CDTF">2019-08-28T03:06:38Z</dcterms:created>
  <dcterms:modified xsi:type="dcterms:W3CDTF">2020-02-05T21:15:41Z</dcterms:modified>
</cp:coreProperties>
</file>