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gif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4"/>
  </p:notesMasterIdLst>
  <p:sldIdLst>
    <p:sldId id="284" r:id="rId5"/>
    <p:sldId id="282" r:id="rId6"/>
    <p:sldId id="285" r:id="rId7"/>
    <p:sldId id="295" r:id="rId8"/>
    <p:sldId id="296" r:id="rId9"/>
    <p:sldId id="298" r:id="rId10"/>
    <p:sldId id="301" r:id="rId11"/>
    <p:sldId id="302" r:id="rId12"/>
    <p:sldId id="303" r:id="rId13"/>
    <p:sldId id="304" r:id="rId14"/>
    <p:sldId id="305" r:id="rId15"/>
    <p:sldId id="299" r:id="rId16"/>
    <p:sldId id="300" r:id="rId17"/>
    <p:sldId id="286" r:id="rId18"/>
    <p:sldId id="287" r:id="rId19"/>
    <p:sldId id="308" r:id="rId20"/>
    <p:sldId id="267" r:id="rId21"/>
    <p:sldId id="306" r:id="rId22"/>
    <p:sldId id="30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F7D4E-05A0-4722-BC0F-1839C8141E53}" v="438" dt="2020-02-10T17:32:29.798"/>
    <p1510:client id="{4FC9D51B-E029-88EF-A5D0-4BE38AA140E3}" v="17" dt="2020-02-10T15:30:35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>
        <p:scale>
          <a:sx n="83" d="100"/>
          <a:sy n="83" d="100"/>
        </p:scale>
        <p:origin x="30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E1493-AB28-42D1-A10C-05DA39A9ECE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3A9C3-89BC-4AF1-9422-C74F57D58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2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8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0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8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6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EC02D08-6165-433E-AB04-4069E2F8D09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3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image" Target="../media/image13.sv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6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microsoft.com/office/2007/relationships/media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hyperlink" Target="https://aminoapps.com/c/piano/page/blog/readingsheetmusic-part-6/qk4D_0NQhRudkz0gQ4qzmRZZE8XEDPQkoLL" TargetMode="Externa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xoxoxoe.blogspot.com/2012/02/case-of-missing-violin.html" TargetMode="External"/><Relationship Id="rId7" Type="http://schemas.openxmlformats.org/officeDocument/2006/relationships/hyperlink" Target="http://commons.wikimedia.org/wiki/File:Tenorsax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hyperlink" Target="https://th.yamaha.com/th/products/musical_instruments/pianos/grand_pianos/gb1k/index.html" TargetMode="Externa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lipground.com/symphony-clipart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culatedtraveller.com/blog/musical-instrument-museum-phoenix-arizona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://www.mrbubble.com/history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pidokakU4I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naprofemusic.blogspot.com/2012/05/partitura-yesterday-beatles-flauta-y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hyperlink" Target="http://medievalfragments.wordpress.com/2014/06/06/listening-to-the-text-the-medieval-speech-bubble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bony.com/black-history/black-women-in-rock-382" TargetMode="External"/><Relationship Id="rId3" Type="http://schemas.microsoft.com/office/2007/relationships/media" Target="../media/media7.mp3"/><Relationship Id="rId7" Type="http://schemas.openxmlformats.org/officeDocument/2006/relationships/image" Target="../media/image11.jp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D237-8FA8-4379-9027-5A8B921E0F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Music 1: Exploring 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C19C1-BB04-4519-9B8A-5D0E0D210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989439"/>
            <a:ext cx="8767860" cy="12683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5000" dirty="0"/>
              <a:t>Stocking our Musical Toolbox</a:t>
            </a:r>
          </a:p>
          <a:p>
            <a:r>
              <a:rPr lang="en-US" sz="3900" dirty="0"/>
              <a:t>Harmony, Texture, Timbre, Form</a:t>
            </a:r>
          </a:p>
        </p:txBody>
      </p:sp>
    </p:spTree>
    <p:extLst>
      <p:ext uri="{BB962C8B-B14F-4D97-AF65-F5344CB8AC3E}">
        <p14:creationId xmlns:p14="http://schemas.microsoft.com/office/powerpoint/2010/main" val="104262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Texture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1138684" y="1446867"/>
            <a:ext cx="93797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Heterophony: </a:t>
            </a:r>
          </a:p>
          <a:p>
            <a:endParaRPr lang="en-US" sz="3000" dirty="0">
              <a:solidFill>
                <a:schemeClr val="accent1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</a:rPr>
              <a:t>	A single basic melody performed slightly differently by 	two or more performers. </a:t>
            </a:r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2" name="Java Tarawangsa (extract)">
            <a:hlinkClick r:id="" action="ppaction://media"/>
            <a:extLst>
              <a:ext uri="{FF2B5EF4-FFF2-40B4-BE49-F238E27FC236}">
                <a16:creationId xmlns:a16="http://schemas.microsoft.com/office/drawing/2014/main" id="{E671C3DA-F2B3-4CC1-9850-3F9E1F4118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33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834" y="5306683"/>
            <a:ext cx="304800" cy="304800"/>
          </a:xfrm>
          <a:prstGeom prst="rect">
            <a:avLst/>
          </a:prstGeom>
        </p:spPr>
      </p:pic>
      <p:pic>
        <p:nvPicPr>
          <p:cNvPr id="5" name="Schubert Gretchen am spinnrade , op.2, D.118 - Te Kanawa">
            <a:hlinkClick r:id="" action="ppaction://media"/>
            <a:extLst>
              <a:ext uri="{FF2B5EF4-FFF2-40B4-BE49-F238E27FC236}">
                <a16:creationId xmlns:a16="http://schemas.microsoft.com/office/drawing/2014/main" id="{CA0927A3-7F60-487E-8EA8-6AFA353303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00" end="207363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684" y="5258733"/>
            <a:ext cx="304800" cy="304800"/>
          </a:xfrm>
          <a:prstGeom prst="rect">
            <a:avLst/>
          </a:prstGeom>
        </p:spPr>
      </p:pic>
      <p:pic>
        <p:nvPicPr>
          <p:cNvPr id="11" name="Graphic 10" descr="Run">
            <a:extLst>
              <a:ext uri="{FF2B5EF4-FFF2-40B4-BE49-F238E27FC236}">
                <a16:creationId xmlns:a16="http://schemas.microsoft.com/office/drawing/2014/main" id="{29BD3B35-91C6-414E-9F0A-1298CBFDD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3049" y="3463506"/>
            <a:ext cx="1843177" cy="1843177"/>
          </a:xfrm>
          <a:prstGeom prst="rect">
            <a:avLst/>
          </a:prstGeom>
        </p:spPr>
      </p:pic>
      <p:pic>
        <p:nvPicPr>
          <p:cNvPr id="13" name="Graphic 12" descr="Walk">
            <a:extLst>
              <a:ext uri="{FF2B5EF4-FFF2-40B4-BE49-F238E27FC236}">
                <a16:creationId xmlns:a16="http://schemas.microsoft.com/office/drawing/2014/main" id="{563935EE-D66F-4BC5-A34A-22260A202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9813" y="3389095"/>
            <a:ext cx="1917588" cy="19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Texture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1138684" y="1446867"/>
            <a:ext cx="9379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1"/>
                </a:solidFill>
              </a:rPr>
              <a:t>Biphony</a:t>
            </a:r>
            <a:r>
              <a:rPr lang="en-US" sz="3000" dirty="0">
                <a:solidFill>
                  <a:schemeClr val="accent1"/>
                </a:solidFill>
              </a:rPr>
              <a:t>: </a:t>
            </a:r>
          </a:p>
          <a:p>
            <a:endParaRPr lang="en-US" sz="3000" dirty="0">
              <a:solidFill>
                <a:schemeClr val="accent1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</a:rPr>
              <a:t>	Two separate lines, consisting of a melody and a drone. </a:t>
            </a:r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6" name="S.B. Manchakai - Tuvan Folk Melody">
            <a:hlinkClick r:id="" action="ppaction://media"/>
            <a:extLst>
              <a:ext uri="{FF2B5EF4-FFF2-40B4-BE49-F238E27FC236}">
                <a16:creationId xmlns:a16="http://schemas.microsoft.com/office/drawing/2014/main" id="{334B5398-931C-470B-A697-A474862E0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684" y="5411133"/>
            <a:ext cx="304800" cy="304800"/>
          </a:xfrm>
          <a:prstGeom prst="rect">
            <a:avLst/>
          </a:prstGeom>
        </p:spPr>
      </p:pic>
      <p:pic>
        <p:nvPicPr>
          <p:cNvPr id="9" name="Grease - You're The One That I Want [HQ+Lyrics]">
            <a:hlinkClick r:id="" action="ppaction://media"/>
            <a:extLst>
              <a:ext uri="{FF2B5EF4-FFF2-40B4-BE49-F238E27FC236}">
                <a16:creationId xmlns:a16="http://schemas.microsoft.com/office/drawing/2014/main" id="{08C7A41B-3FCD-439D-9EE0-21959087E5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3000" end="12837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6853" y="5358442"/>
            <a:ext cx="304800" cy="304800"/>
          </a:xfrm>
          <a:prstGeom prst="rect">
            <a:avLst/>
          </a:prstGeom>
        </p:spPr>
      </p:pic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371CDC48-A48A-4415-AC50-A601A0EC5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59" y="2841941"/>
            <a:ext cx="3771644" cy="37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</a:t>
            </a:r>
            <a:endParaRPr lang="en-US" sz="4000" dirty="0">
              <a:solidFill>
                <a:schemeClr val="accent2"/>
              </a:solidFill>
            </a:endParaRP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017917" y="1681586"/>
            <a:ext cx="95120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1"/>
                </a:solidFill>
              </a:rPr>
              <a:t>Dynamics</a:t>
            </a:r>
            <a:r>
              <a:rPr lang="en-US" sz="3400" dirty="0"/>
              <a:t>: the volume of a note or passage of music. </a:t>
            </a:r>
          </a:p>
          <a:p>
            <a:endParaRPr lang="en-US" sz="3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C33BD-1DEE-4231-A820-1E0662ABE793}"/>
              </a:ext>
            </a:extLst>
          </p:cNvPr>
          <p:cNvSpPr txBox="1"/>
          <p:nvPr/>
        </p:nvSpPr>
        <p:spPr>
          <a:xfrm>
            <a:off x="411193" y="3159436"/>
            <a:ext cx="4919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In Western Art music, Italian terms are used to indicate how loudly or softly to play.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859C0B-89D4-4A7F-8BC5-F9091BACC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48425" y="2820359"/>
            <a:ext cx="5676900" cy="2800350"/>
          </a:xfrm>
          <a:prstGeom prst="rect">
            <a:avLst/>
          </a:prstGeom>
        </p:spPr>
      </p:pic>
      <p:pic>
        <p:nvPicPr>
          <p:cNvPr id="2" name="Haydn, Symphony No. 94 in G Major (Surprise) Second Movement Andante">
            <a:hlinkClick r:id="" action="ppaction://media"/>
            <a:extLst>
              <a:ext uri="{FF2B5EF4-FFF2-40B4-BE49-F238E27FC236}">
                <a16:creationId xmlns:a16="http://schemas.microsoft.com/office/drawing/2014/main" id="{3F5FD9FC-F16E-47FF-9C79-BC20D92A0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823" y="58645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</a:t>
            </a:r>
            <a:endParaRPr lang="en-US" sz="4000" dirty="0">
              <a:solidFill>
                <a:schemeClr val="accent2"/>
              </a:solidFill>
            </a:endParaRP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017917" y="1681586"/>
            <a:ext cx="95120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1"/>
                </a:solidFill>
              </a:rPr>
              <a:t>Dynamics</a:t>
            </a:r>
            <a:r>
              <a:rPr lang="en-US" sz="3400" dirty="0"/>
              <a:t>: the volume of a note or passage of music. </a:t>
            </a:r>
          </a:p>
          <a:p>
            <a:endParaRPr lang="en-US" sz="3400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4EBA8EE-C736-4AA7-9577-CC281066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36" y="2491654"/>
            <a:ext cx="8134378" cy="32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Timbre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017917" y="1681586"/>
            <a:ext cx="95120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The particular sound or color of an instrument that makes it unique</a:t>
            </a:r>
          </a:p>
          <a:p>
            <a:endParaRPr lang="en-US" sz="3400" dirty="0"/>
          </a:p>
        </p:txBody>
      </p:sp>
      <p:pic>
        <p:nvPicPr>
          <p:cNvPr id="5" name="Picture 4" descr="A violin on top of a guitar&#10;&#10;Description automatically generated">
            <a:extLst>
              <a:ext uri="{FF2B5EF4-FFF2-40B4-BE49-F238E27FC236}">
                <a16:creationId xmlns:a16="http://schemas.microsoft.com/office/drawing/2014/main" id="{53FB62D9-1796-453E-A178-4AD780620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30225" y="3207928"/>
            <a:ext cx="1540505" cy="1361180"/>
          </a:xfrm>
          <a:prstGeom prst="rect">
            <a:avLst/>
          </a:prstGeom>
        </p:spPr>
      </p:pic>
      <p:pic>
        <p:nvPicPr>
          <p:cNvPr id="8" name="Picture 7" descr="A close up of a piano&#10;&#10;Description automatically generated">
            <a:extLst>
              <a:ext uri="{FF2B5EF4-FFF2-40B4-BE49-F238E27FC236}">
                <a16:creationId xmlns:a16="http://schemas.microsoft.com/office/drawing/2014/main" id="{BDA0DA71-829F-4846-83CC-28983B3B1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98212" y="2224063"/>
            <a:ext cx="3795576" cy="4366517"/>
          </a:xfrm>
          <a:prstGeom prst="rect">
            <a:avLst/>
          </a:prstGeom>
        </p:spPr>
      </p:pic>
      <p:pic>
        <p:nvPicPr>
          <p:cNvPr id="10" name="Picture 9" descr="A close up of a music instrument&#10;&#10;Description automatically generated">
            <a:extLst>
              <a:ext uri="{FF2B5EF4-FFF2-40B4-BE49-F238E27FC236}">
                <a16:creationId xmlns:a16="http://schemas.microsoft.com/office/drawing/2014/main" id="{344F19F7-5E76-4577-9F8C-3F55A7450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30702" y="3708962"/>
            <a:ext cx="1599301" cy="12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Elements of Music | </a:t>
            </a:r>
            <a:r>
              <a:rPr lang="en-US" sz="4000">
                <a:solidFill>
                  <a:schemeClr val="accent2"/>
                </a:solidFill>
              </a:rPr>
              <a:t>Timbre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400859"/>
            <a:ext cx="93797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Musical instruments are classified in many different ways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>
                <a:solidFill>
                  <a:schemeClr val="accent2"/>
                </a:solidFill>
              </a:rPr>
              <a:t>The most common division in the West includes: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pPr marL="971550" lvl="1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Strings</a:t>
            </a:r>
          </a:p>
          <a:p>
            <a:pPr marL="971550" lvl="1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Woodwinds</a:t>
            </a:r>
          </a:p>
          <a:p>
            <a:pPr marL="971550" lvl="1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Brass</a:t>
            </a:r>
          </a:p>
          <a:p>
            <a:pPr marL="971550" lvl="1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Percussion 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	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05011-C9FE-4E80-9C3F-3EF22D97D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27757" y="3429000"/>
            <a:ext cx="5524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Elements of Music | </a:t>
            </a:r>
            <a:r>
              <a:rPr lang="en-US" sz="4000">
                <a:solidFill>
                  <a:schemeClr val="accent2"/>
                </a:solidFill>
              </a:rPr>
              <a:t>Timbre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400859"/>
            <a:ext cx="93797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Musical instruments are classified in many different ways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 err="1">
                <a:solidFill>
                  <a:schemeClr val="accent2"/>
                </a:solidFill>
              </a:rPr>
              <a:t>Hornbostel</a:t>
            </a:r>
            <a:r>
              <a:rPr lang="en-US" sz="3000" dirty="0">
                <a:solidFill>
                  <a:schemeClr val="accent2"/>
                </a:solidFill>
              </a:rPr>
              <a:t> and Sachs Classification System: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pPr marL="514350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Chordophones</a:t>
            </a:r>
          </a:p>
          <a:p>
            <a:pPr marL="514350" indent="-514350">
              <a:buAutoNum type="arabicPeriod"/>
            </a:pPr>
            <a:r>
              <a:rPr lang="en-US" sz="3000" dirty="0" err="1">
                <a:solidFill>
                  <a:schemeClr val="accent2"/>
                </a:solidFill>
              </a:rPr>
              <a:t>Aerophones</a:t>
            </a:r>
            <a:endParaRPr lang="en-US" sz="3000" dirty="0">
              <a:solidFill>
                <a:schemeClr val="accent2"/>
              </a:solidFill>
            </a:endParaRPr>
          </a:p>
          <a:p>
            <a:pPr marL="514350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Membranophones</a:t>
            </a:r>
          </a:p>
          <a:p>
            <a:pPr marL="514350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Idiophones</a:t>
            </a:r>
          </a:p>
          <a:p>
            <a:pPr marL="514350" indent="-514350">
              <a:buAutoNum type="arabicPeriod"/>
            </a:pPr>
            <a:r>
              <a:rPr lang="en-US" sz="3000" dirty="0">
                <a:solidFill>
                  <a:schemeClr val="accent2"/>
                </a:solidFill>
              </a:rPr>
              <a:t>Electrophones		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" name="Picture 4" descr="A display in a room&#10;&#10;Description automatically generated">
            <a:extLst>
              <a:ext uri="{FF2B5EF4-FFF2-40B4-BE49-F238E27FC236}">
                <a16:creationId xmlns:a16="http://schemas.microsoft.com/office/drawing/2014/main" id="{02642C89-EBC8-45B2-B56C-B12C3E83A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27651" y="2932981"/>
            <a:ext cx="4941977" cy="37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Form</a:t>
            </a:r>
          </a:p>
          <a:p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513874"/>
            <a:ext cx="90404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Form: the overall shape or structure of a piece of music.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>
                <a:solidFill>
                  <a:schemeClr val="accent2"/>
                </a:solidFill>
              </a:rPr>
              <a:t>Some examples: 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AABA (32 Bar Form)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- 12-bar Blues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Binary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Ternary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Rondo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Sonata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- Verse-Chorus </a:t>
            </a:r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969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Form</a:t>
            </a:r>
          </a:p>
          <a:p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513874"/>
            <a:ext cx="99146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How is form different than genre?</a:t>
            </a:r>
          </a:p>
          <a:p>
            <a:endParaRPr lang="en-US" sz="3000" dirty="0"/>
          </a:p>
          <a:p>
            <a:pPr marL="457200" indent="-457200">
              <a:buFontTx/>
              <a:buChar char="-"/>
            </a:pPr>
            <a:r>
              <a:rPr lang="en-US" sz="3000" dirty="0"/>
              <a:t>Genre refers to a “type” or “kind” of music that is defined by many different things</a:t>
            </a:r>
          </a:p>
          <a:p>
            <a:pPr marL="457200" indent="-457200">
              <a:buFontTx/>
              <a:buChar char="-"/>
            </a:pPr>
            <a:r>
              <a:rPr lang="en-US" sz="3000" dirty="0"/>
              <a:t>Form refers specifically to how a piece of music is structured</a:t>
            </a:r>
          </a:p>
          <a:p>
            <a:pPr marL="457200" indent="-457200">
              <a:buFontTx/>
              <a:buChar char="-"/>
            </a:pPr>
            <a:r>
              <a:rPr lang="en-US" sz="3000" dirty="0"/>
              <a:t>A specific form can be associated with a genre, like verse-chorus with rock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89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Form</a:t>
            </a:r>
          </a:p>
          <a:p>
            <a:endParaRPr lang="en-US" sz="4000" dirty="0"/>
          </a:p>
        </p:txBody>
      </p:sp>
      <p:pic>
        <p:nvPicPr>
          <p:cNvPr id="7" name="Do-Re-Mi - THE SOUND OF MUSIC (1965)">
            <a:hlinkClick r:id="" action="ppaction://media"/>
            <a:extLst>
              <a:ext uri="{FF2B5EF4-FFF2-40B4-BE49-F238E27FC236}">
                <a16:creationId xmlns:a16="http://schemas.microsoft.com/office/drawing/2014/main" id="{DB6B95AC-915D-4E32-88FB-B09DE741DE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430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2571" y="5966460"/>
            <a:ext cx="3048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513874"/>
            <a:ext cx="99146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Examples of Musical Genres in Western Art Music</a:t>
            </a:r>
          </a:p>
          <a:p>
            <a:endParaRPr lang="en-US" sz="3000" dirty="0"/>
          </a:p>
          <a:p>
            <a:r>
              <a:rPr lang="en-US" sz="3000" dirty="0"/>
              <a:t>	- Song</a:t>
            </a:r>
          </a:p>
          <a:p>
            <a:r>
              <a:rPr lang="en-US" sz="3000" dirty="0"/>
              <a:t>	- Symphony</a:t>
            </a:r>
          </a:p>
          <a:p>
            <a:r>
              <a:rPr lang="en-US" sz="3000" dirty="0"/>
              <a:t>	- Concerto </a:t>
            </a:r>
          </a:p>
          <a:p>
            <a:r>
              <a:rPr lang="en-US" sz="3000" dirty="0"/>
              <a:t>	- Sonata </a:t>
            </a:r>
          </a:p>
          <a:p>
            <a:r>
              <a:rPr lang="en-US" sz="3000" dirty="0"/>
              <a:t>	- Opera</a:t>
            </a:r>
          </a:p>
          <a:p>
            <a:r>
              <a:rPr lang="en-US" sz="3000" dirty="0"/>
              <a:t>	- Chamber Music </a:t>
            </a:r>
          </a:p>
          <a:p>
            <a:endParaRPr lang="en-US" sz="3000" dirty="0"/>
          </a:p>
          <a:p>
            <a:r>
              <a:rPr lang="en-US" sz="3000" dirty="0"/>
              <a:t>There are forms within all of these genres!</a:t>
            </a:r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085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A4088-BAF0-431E-93B1-8F8250A1D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2038" y="2037847"/>
            <a:ext cx="6636588" cy="4296818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tx1"/>
                </a:solidFill>
              </a:rPr>
              <a:t>With the person to your right (or behind you), look over your notes from last week on Western Art music, melody, and rhythm.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tx1"/>
                </a:solidFill>
              </a:rPr>
              <a:t>Come up with one concept that was new and/or interesting to you and one concept that you found challenging.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FFEF1A-312F-4082-874C-32F31F38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038" y="402566"/>
            <a:ext cx="9875520" cy="1356360"/>
          </a:xfrm>
        </p:spPr>
        <p:txBody>
          <a:bodyPr/>
          <a:lstStyle/>
          <a:p>
            <a:r>
              <a:rPr lang="en-US" dirty="0"/>
              <a:t>Reviewing Melody, Rhythm, and </a:t>
            </a:r>
            <a:br>
              <a:rPr lang="en-US" dirty="0"/>
            </a:br>
            <a:r>
              <a:rPr lang="en-US" dirty="0"/>
              <a:t>Western Art Music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AA4252D4-6DBF-45DA-B459-E53D9E9C1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7842" y="1917940"/>
            <a:ext cx="3022120" cy="30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C077-634E-46F4-8F2C-AF6707BF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3" y="342505"/>
            <a:ext cx="9875520" cy="1356360"/>
          </a:xfrm>
        </p:spPr>
        <p:txBody>
          <a:bodyPr/>
          <a:lstStyle/>
          <a:p>
            <a:r>
              <a:rPr lang="en-US" dirty="0"/>
              <a:t>Today we’ll be asking…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A4088-BAF0-431E-93B1-8F8250A1D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897" y="1636861"/>
            <a:ext cx="4793231" cy="39753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How can we listen for timbre, texture, and form in music?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What are some of the ways that individual sounds are organized  to create music?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3FF868E-EABE-405D-96CB-7BC4E2FC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41" y="1978324"/>
            <a:ext cx="6267641" cy="3527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7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Harmony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7785" y="1523970"/>
            <a:ext cx="6451133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Harmony</a:t>
            </a:r>
            <a:r>
              <a:rPr lang="en-US" sz="2800" dirty="0"/>
              <a:t>: the sounding of </a:t>
            </a:r>
            <a:r>
              <a:rPr lang="en-US" sz="2800" b="1" dirty="0"/>
              <a:t>two or more pitches</a:t>
            </a:r>
            <a:r>
              <a:rPr lang="en-US" sz="2800" dirty="0"/>
              <a:t> at </a:t>
            </a:r>
            <a:r>
              <a:rPr lang="en-US" sz="2800" b="1" dirty="0"/>
              <a:t>the same time</a:t>
            </a:r>
          </a:p>
          <a:p>
            <a:endParaRPr lang="en-US" sz="2800" b="1" dirty="0"/>
          </a:p>
          <a:p>
            <a:r>
              <a:rPr lang="en-US" sz="2800" dirty="0">
                <a:solidFill>
                  <a:schemeClr val="accent1"/>
                </a:solidFill>
              </a:rPr>
              <a:t>Consonant</a:t>
            </a:r>
            <a:r>
              <a:rPr lang="en-US" sz="2800" dirty="0"/>
              <a:t>: harmonies that sound pleasing 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accent1"/>
                </a:solidFill>
              </a:rPr>
              <a:t>Dissonant</a:t>
            </a:r>
            <a:r>
              <a:rPr lang="en-US" sz="2800" dirty="0"/>
              <a:t>: harmonies that sound harsh or clash</a:t>
            </a:r>
          </a:p>
          <a:p>
            <a:endParaRPr lang="en-US" sz="2800" dirty="0"/>
          </a:p>
          <a:p>
            <a:r>
              <a:rPr lang="en-US" sz="2800" dirty="0"/>
              <a:t>What count as consonant and what counts as dissonant can be different to different cultures (for example, the tritone)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37B9D3F-178F-4544-82A3-113564AB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52435" y="1989362"/>
            <a:ext cx="4206446" cy="3154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The Simpsons theme song ( full song!)">
            <a:hlinkClick r:id="" action="ppaction://media"/>
            <a:extLst>
              <a:ext uri="{FF2B5EF4-FFF2-40B4-BE49-F238E27FC236}">
                <a16:creationId xmlns:a16="http://schemas.microsoft.com/office/drawing/2014/main" id="{C1884535-9206-4883-B2BD-3389CD80A9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7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6973" y="5954239"/>
            <a:ext cx="304800" cy="3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Harmony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500332" y="1400859"/>
            <a:ext cx="6190889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Chord: </a:t>
            </a:r>
            <a:r>
              <a:rPr lang="en-US" sz="2800" dirty="0"/>
              <a:t>three or more pitches that sound at the same time; built according to specific rules.  </a:t>
            </a:r>
          </a:p>
          <a:p>
            <a:endParaRPr lang="en-US" sz="2800" dirty="0"/>
          </a:p>
          <a:p>
            <a:r>
              <a:rPr lang="en-US" sz="2800" dirty="0"/>
              <a:t>Like with scales, you can have major and minor chords</a:t>
            </a:r>
          </a:p>
          <a:p>
            <a:endParaRPr lang="en-US" sz="2800" dirty="0"/>
          </a:p>
          <a:p>
            <a:r>
              <a:rPr lang="en-US" sz="2800" dirty="0"/>
              <a:t>Lots of Western music is built around chord progressions (or harmonic progressions), sequences of chords that move from stability to tension to stability</a:t>
            </a:r>
          </a:p>
          <a:p>
            <a:endParaRPr lang="en-US" sz="2800" dirty="0"/>
          </a:p>
        </p:txBody>
      </p:sp>
      <p:pic>
        <p:nvPicPr>
          <p:cNvPr id="5" name="Online Media 4" title="Axis of Awesome - 4 Four Chord Song (with song titles)">
            <a:hlinkClick r:id="" action="ppaction://media"/>
            <a:extLst>
              <a:ext uri="{FF2B5EF4-FFF2-40B4-BE49-F238E27FC236}">
                <a16:creationId xmlns:a16="http://schemas.microsoft.com/office/drawing/2014/main" id="{83DE343B-0696-4B3C-9071-4BB8AFC11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91221" y="2099511"/>
            <a:ext cx="4899804" cy="275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Texture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1138684" y="1446867"/>
            <a:ext cx="93797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Texture</a:t>
            </a:r>
            <a:r>
              <a:rPr lang="en-US" sz="3000" dirty="0"/>
              <a:t>: the ways in which different musical parts fit together.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>
                <a:solidFill>
                  <a:schemeClr val="accent2"/>
                </a:solidFill>
              </a:rPr>
              <a:t>What are some of the “different musical parts” you can think of that make up a piece of music?</a:t>
            </a:r>
          </a:p>
        </p:txBody>
      </p:sp>
      <p:pic>
        <p:nvPicPr>
          <p:cNvPr id="14" name="Picture 13" descr="A group of people standing next to a guitar&#10;&#10;Description automatically generated">
            <a:extLst>
              <a:ext uri="{FF2B5EF4-FFF2-40B4-BE49-F238E27FC236}">
                <a16:creationId xmlns:a16="http://schemas.microsoft.com/office/drawing/2014/main" id="{3F11AF4A-6010-4A17-919A-DEE25DF88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94224" y="3753430"/>
            <a:ext cx="5192643" cy="28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6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Texture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1138684" y="1446867"/>
            <a:ext cx="93797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Monophony:</a:t>
            </a:r>
          </a:p>
          <a:p>
            <a:endParaRPr lang="en-US" sz="3000" dirty="0">
              <a:solidFill>
                <a:schemeClr val="accent1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</a:rPr>
              <a:t>	A single musical line without accompaniment.</a:t>
            </a:r>
            <a:endParaRPr lang="en-US" sz="3000" dirty="0"/>
          </a:p>
          <a:p>
            <a:endParaRPr lang="en-US" sz="3000" dirty="0">
              <a:solidFill>
                <a:schemeClr val="accent2"/>
              </a:solidFill>
            </a:endParaRPr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48491E6-649F-46D2-9FDA-80BAA06FB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70430" y="3455181"/>
            <a:ext cx="5564755" cy="3171910"/>
          </a:xfrm>
          <a:prstGeom prst="rect">
            <a:avLst/>
          </a:prstGeom>
        </p:spPr>
      </p:pic>
      <p:pic>
        <p:nvPicPr>
          <p:cNvPr id="9" name="Bach, Little Fugue in G minor, Organ">
            <a:hlinkClick r:id="" action="ppaction://media"/>
            <a:extLst>
              <a:ext uri="{FF2B5EF4-FFF2-40B4-BE49-F238E27FC236}">
                <a16:creationId xmlns:a16="http://schemas.microsoft.com/office/drawing/2014/main" id="{FB8A35BC-17CB-4F21-A84E-AE34893B8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884" y="4932507"/>
            <a:ext cx="304800" cy="304800"/>
          </a:xfrm>
          <a:prstGeom prst="rect">
            <a:avLst/>
          </a:prstGeom>
        </p:spPr>
      </p:pic>
      <p:pic>
        <p:nvPicPr>
          <p:cNvPr id="10" name="Gaudeamus Omnes (All Saints, Introit)">
            <a:hlinkClick r:id="" action="ppaction://media"/>
            <a:extLst>
              <a:ext uri="{FF2B5EF4-FFF2-40B4-BE49-F238E27FC236}">
                <a16:creationId xmlns:a16="http://schemas.microsoft.com/office/drawing/2014/main" id="{457A6D9A-09A2-43AA-9C60-65B4594241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8973" y="493250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Texture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1138684" y="1446867"/>
            <a:ext cx="9379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Polyphony:</a:t>
            </a:r>
          </a:p>
          <a:p>
            <a:endParaRPr lang="en-US" sz="3000" dirty="0">
              <a:solidFill>
                <a:schemeClr val="accent1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</a:rPr>
              <a:t>	Several independent lines sounding simultaneously.</a:t>
            </a:r>
            <a:endParaRPr lang="en-US" sz="3000" dirty="0">
              <a:solidFill>
                <a:schemeClr val="accent2"/>
              </a:solidFill>
            </a:endParaRPr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2" name="Gloria - Missa Papae Marcelli - Palestrina">
            <a:hlinkClick r:id="" action="ppaction://media"/>
            <a:extLst>
              <a:ext uri="{FF2B5EF4-FFF2-40B4-BE49-F238E27FC236}">
                <a16:creationId xmlns:a16="http://schemas.microsoft.com/office/drawing/2014/main" id="{B58FD4D8-2972-480A-BD99-75EEACD4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9659" y="5352690"/>
            <a:ext cx="304800" cy="304800"/>
          </a:xfrm>
          <a:prstGeom prst="rect">
            <a:avLst/>
          </a:prstGeom>
        </p:spPr>
      </p:pic>
      <p:pic>
        <p:nvPicPr>
          <p:cNvPr id="5" name="Schubert Gretchen am spinnrade , op.2, D.118 - Te Kanawa">
            <a:hlinkClick r:id="" action="ppaction://media"/>
            <a:extLst>
              <a:ext uri="{FF2B5EF4-FFF2-40B4-BE49-F238E27FC236}">
                <a16:creationId xmlns:a16="http://schemas.microsoft.com/office/drawing/2014/main" id="{C25A3091-81C5-45F6-8A3C-FAF1CC3BE4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300" end="20636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9162" y="5325372"/>
            <a:ext cx="304800" cy="304800"/>
          </a:xfrm>
          <a:prstGeom prst="rect">
            <a:avLst/>
          </a:prstGeom>
        </p:spPr>
      </p:pic>
      <p:pic>
        <p:nvPicPr>
          <p:cNvPr id="11" name="Graphic 10" descr="Connections">
            <a:extLst>
              <a:ext uri="{FF2B5EF4-FFF2-40B4-BE49-F238E27FC236}">
                <a16:creationId xmlns:a16="http://schemas.microsoft.com/office/drawing/2014/main" id="{3F47EAE4-C05C-4038-8A91-789B6B8FF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7257" y="2927205"/>
            <a:ext cx="3609791" cy="36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Texture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1138684" y="1446867"/>
            <a:ext cx="93797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Homophony: </a:t>
            </a:r>
          </a:p>
          <a:p>
            <a:endParaRPr lang="en-US" sz="3000" dirty="0">
              <a:solidFill>
                <a:schemeClr val="accent1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</a:rPr>
              <a:t>	Melody plus chordal accompaniment.</a:t>
            </a:r>
          </a:p>
          <a:p>
            <a:endParaRPr lang="en-US" sz="3000" dirty="0">
              <a:solidFill>
                <a:schemeClr val="accent1"/>
              </a:solidFill>
            </a:endParaRPr>
          </a:p>
          <a:p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9" name="SOUSA The Stars and Stripes Forever - The President's Own U.S. Marine Band">
            <a:hlinkClick r:id="" action="ppaction://media"/>
            <a:extLst>
              <a:ext uri="{FF2B5EF4-FFF2-40B4-BE49-F238E27FC236}">
                <a16:creationId xmlns:a16="http://schemas.microsoft.com/office/drawing/2014/main" id="{14AA1658-55E3-48CE-90E4-225860A715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000" end="18813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4766" y="5176414"/>
            <a:ext cx="304800" cy="304800"/>
          </a:xfrm>
          <a:prstGeom prst="rect">
            <a:avLst/>
          </a:prstGeom>
        </p:spPr>
      </p:pic>
      <p:pic>
        <p:nvPicPr>
          <p:cNvPr id="10" name="Picture 9" descr="A person holding a guitar&#10;&#10;Description automatically generated">
            <a:extLst>
              <a:ext uri="{FF2B5EF4-FFF2-40B4-BE49-F238E27FC236}">
                <a16:creationId xmlns:a16="http://schemas.microsoft.com/office/drawing/2014/main" id="{75E1CD11-349E-47A8-ADEB-D9985C33A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41676" y="3158552"/>
            <a:ext cx="5552534" cy="3470334"/>
          </a:xfrm>
          <a:prstGeom prst="rect">
            <a:avLst/>
          </a:prstGeom>
        </p:spPr>
      </p:pic>
      <p:pic>
        <p:nvPicPr>
          <p:cNvPr id="12" name="Amazing_Grace_performed_by_the_Robert_Shaw_Festival_Singers">
            <a:hlinkClick r:id="" action="ppaction://media"/>
            <a:extLst>
              <a:ext uri="{FF2B5EF4-FFF2-40B4-BE49-F238E27FC236}">
                <a16:creationId xmlns:a16="http://schemas.microsoft.com/office/drawing/2014/main" id="{E568A841-4A3E-48DE-882D-5FF6B8CAA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8060" y="51764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18359098067C4DAB1490B24ACEAC08" ma:contentTypeVersion="13" ma:contentTypeDescription="Create a new document." ma:contentTypeScope="" ma:versionID="6a3ae22dc90b0ca7c752709690ecb72b">
  <xsd:schema xmlns:xsd="http://www.w3.org/2001/XMLSchema" xmlns:xs="http://www.w3.org/2001/XMLSchema" xmlns:p="http://schemas.microsoft.com/office/2006/metadata/properties" xmlns:ns3="f6b45a90-ec20-418f-9143-70e5cd355962" xmlns:ns4="814283af-58b6-4df5-a083-56197c49a8b0" targetNamespace="http://schemas.microsoft.com/office/2006/metadata/properties" ma:root="true" ma:fieldsID="0e75c368f4d7ca88621b3125a46ff3ad" ns3:_="" ns4:_="">
    <xsd:import namespace="f6b45a90-ec20-418f-9143-70e5cd355962"/>
    <xsd:import namespace="814283af-58b6-4df5-a083-56197c49a8b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45a90-ec20-418f-9143-70e5cd3559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283af-58b6-4df5-a083-56197c49a8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9663E8-C4FF-4FD4-9CE1-AB64B818F1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b45a90-ec20-418f-9143-70e5cd355962"/>
    <ds:schemaRef ds:uri="814283af-58b6-4df5-a083-56197c49a8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5BEED4-95C9-46DB-A551-866440ADC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9C2521-9524-45E5-B8A7-B2DA479D2293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f6b45a90-ec20-418f-9143-70e5cd355962"/>
    <ds:schemaRef ds:uri="814283af-58b6-4df5-a083-56197c49a8b0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5943</TotalTime>
  <Words>500</Words>
  <Application>Microsoft Office PowerPoint</Application>
  <PresentationFormat>Widescreen</PresentationFormat>
  <Paragraphs>104</Paragraphs>
  <Slides>19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Corbel</vt:lpstr>
      <vt:lpstr>Basis</vt:lpstr>
      <vt:lpstr>Music 1: Exploring music</vt:lpstr>
      <vt:lpstr>Reviewing Melody, Rhythm, and  Western Art Music</vt:lpstr>
      <vt:lpstr>Today we’ll be asking…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1: Exploring music</dc:title>
  <dc:creator>Samuel Teeple</dc:creator>
  <cp:lastModifiedBy>Samuel Teeple</cp:lastModifiedBy>
  <cp:revision>107</cp:revision>
  <dcterms:created xsi:type="dcterms:W3CDTF">2019-08-28T03:06:38Z</dcterms:created>
  <dcterms:modified xsi:type="dcterms:W3CDTF">2020-02-10T17:35:23Z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0x0101001A18359098067C4DAB1490B24ACEAC08</vt:lpwstr>
  </property>
</Properties>
</file>